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6858000" cx="12192000"/>
  <p:notesSz cx="6858000" cy="9144000"/>
  <p:embeddedFontLst>
    <p:embeddedFont>
      <p:font typeface="Lustria"/>
      <p:regular r:id="rId71"/>
    </p:embeddedFont>
    <p:embeddedFont>
      <p:font typeface="Arial Black"/>
      <p:regular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0FB861-B876-4314-9CE2-331BBD314A9F}">
  <a:tblStyle styleId="{5B0FB861-B876-4314-9CE2-331BBD314A9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8F0E7"/>
          </a:solidFill>
        </a:fill>
      </a:tcStyle>
    </a:wholeTbl>
    <a:band1H>
      <a:tcTxStyle/>
      <a:tcStyle>
        <a:fill>
          <a:solidFill>
            <a:srgbClr val="F1E0CC"/>
          </a:solidFill>
        </a:fill>
      </a:tcStyle>
    </a:band1H>
    <a:band2H>
      <a:tcTxStyle/>
    </a:band2H>
    <a:band1V>
      <a:tcTxStyle/>
      <a:tcStyle>
        <a:fill>
          <a:solidFill>
            <a:srgbClr val="F1E0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D9A337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D9A337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D9A337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D9A337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ArialBlack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ustria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ca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2f9b431b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b2f9b431b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8aa49206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8aa49206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d8aa492063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8aa49206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8aa49206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d8aa492063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8bb9ba0c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8bb9ba0c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d8bb9ba0ce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8bb9ba0ce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8bb9ba0ce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d8bb9ba0ce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8bb9ba0ce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d8bb9ba0ce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d8bb9ba0ce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8aa492063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8aa492063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d8aa492063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8bb9ba0ce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8bb9ba0ce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d8bb9ba0ce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8aa492063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8aa492063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d8aa492063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8aa492063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8aa492063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d8aa492063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4e5f5fa40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d4e5f5fa40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d4e5f5fa40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3717c761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c3717c761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8aa49206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8aa49206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d8aa492063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4e5f5fa40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4e5f5fa40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d4e5f5fa40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8f7b70b7a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8f7b70b7a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c8f7b70b7a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8ef9e792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8ef9e792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d8ef9e7923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8bb9ba0ce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8bb9ba0ce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d8bb9ba0ce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7435fdf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d7435fdf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d7435fdfc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8ef9e7923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8ef9e7923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d8ef9e7923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7435fdfc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d7435fdfc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d7435fdfc3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8ef9e7923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8ef9e7923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d8ef9e7923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8ef9e7923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8ef9e7923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d8ef9e7923_1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4e5f5fa4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4e5f5fa4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d4e5f5fa4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8ef9e7923_1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d8ef9e7923_1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d8ef9e7923_1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65cb787d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d65cb787d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d65cb787d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67015ffa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d67015ffa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d67015ffaa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7435fdfc3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d7435fdfc3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d7435fdfc3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d8ef9e7923_1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d8ef9e7923_1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d8ef9e7923_1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8ef9e7923_1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d8ef9e7923_1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d8ef9e7923_1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8ef9e7923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8ef9e7923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d8ef9e7923_1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99e17418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99e17418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d99e17418d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d7435fdfc3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d7435fdfc3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d7435fdfc3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99e17418d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d99e17418d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d99e17418d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4e5f5fa4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4e5f5fa4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d4e5f5fa4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d99e17418d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d99e17418d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d99e17418d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d99e17418d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d99e17418d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d99e17418d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d99e17418d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d99e17418d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d99e17418d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99e17418d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99e17418d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d99e17418d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d99e17418d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d99e17418d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d99e17418d_0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99e17418d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99e17418d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d99e17418d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b16758088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b16758088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7b16758088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b16758088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b16758088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7b16758088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7b16758088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7b16758088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7b16758088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d99e17418d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d99e17418d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d99e17418d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8bb9ba0c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8bb9ba0c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d8bb9ba0ce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b1675808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b1675808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7b16758088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99e17418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99e17418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d99e17418d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d7a1fdf1d7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d7a1fdf1d7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d7a1fdf1d7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d7a1fdf1d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d7a1fdf1d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d7a1fdf1d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d65cb787d6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d65cb787d6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d8ef9e7923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d8ef9e7923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d8ef9e7923_1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d7435fdfc3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d7435fdfc3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d7435fdfc3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d7435fdfc3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d7435fdfc3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d7435fdfc3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d7435fdfc3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d7435fdfc3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d7435fdfc3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d7435fdfc3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d7435fdfc3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d7435fdfc3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8bb9ba0ce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8bb9ba0ce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d8bb9ba0ce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d7435fdfc3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d7435fdfc3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d7435fdfc3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d7435fdfc3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d7435fdfc3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d7435fdfc3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7435fdfc3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7435fdfc3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d7435fdfc3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7435fdfc3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7435fdfc3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d7435fdfc3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d7435fdfc3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d7435fdfc3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d7435fdfc3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8aa49206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8aa49206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d8aa49206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4e5f5fa4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4e5f5fa4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d4e5f5fa4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8aa492063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8aa492063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d8aa492063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E8C7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-104" y="-8467"/>
            <a:ext cx="12192237" cy="6866580"/>
            <a:chOff x="-104" y="-8467"/>
            <a:chExt cx="12192237" cy="6866580"/>
          </a:xfrm>
        </p:grpSpPr>
        <p:cxnSp>
          <p:nvCxnSpPr>
            <p:cNvPr id="162" name="Google Shape;162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19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4" name="Google Shape;164;p1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165" name="Google Shape;165;p19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66" name="Google Shape;166;p19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0"/>
              </a:srgbClr>
            </a:solidFill>
            <a:ln>
              <a:noFill/>
            </a:ln>
          </p:spPr>
        </p:sp>
        <p:sp>
          <p:nvSpPr>
            <p:cNvPr id="168" name="Google Shape;168;p19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0"/>
              </a:srgbClr>
            </a:solidFill>
            <a:ln>
              <a:noFill/>
            </a:ln>
          </p:spPr>
        </p:sp>
        <p:sp>
          <p:nvSpPr>
            <p:cNvPr id="169" name="Google Shape;169;p19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170" name="Google Shape;170;p19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rot="10800000">
              <a:off x="-104" y="54"/>
              <a:ext cx="842700" cy="56661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9"/>
          <p:cNvSpPr txBox="1"/>
          <p:nvPr>
            <p:ph type="ctrTitle"/>
          </p:nvPr>
        </p:nvSpPr>
        <p:spPr>
          <a:xfrm>
            <a:off x="1507067" y="24045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0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677334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2" type="body"/>
          </p:nvPr>
        </p:nvSpPr>
        <p:spPr>
          <a:xfrm>
            <a:off x="5089970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23"/>
          <p:cNvSpPr txBox="1"/>
          <p:nvPr>
            <p:ph idx="2" type="body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3" type="body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1" name="Google Shape;201;p23"/>
          <p:cNvSpPr txBox="1"/>
          <p:nvPr>
            <p:ph idx="4" type="body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677334" y="1498604"/>
            <a:ext cx="38544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760461" y="514924"/>
            <a:ext cx="4513500" cy="5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2" type="body"/>
          </p:nvPr>
        </p:nvSpPr>
        <p:spPr>
          <a:xfrm>
            <a:off x="677334" y="2777069"/>
            <a:ext cx="38544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218" name="Google Shape;218;p26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6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/>
          <p:nvPr>
            <p:ph idx="2" type="pic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5" name="Google Shape;225;p27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677335" y="609600"/>
            <a:ext cx="85968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1" name="Google Shape;231;p28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8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1366139" y="3632200"/>
            <a:ext cx="7224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2" type="body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8" name="Google Shape;238;p29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E8C7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677335" y="1931988"/>
            <a:ext cx="85968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2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685799" y="609600"/>
            <a:ext cx="85881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2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 rot="5400000">
            <a:off x="3035202" y="-197411"/>
            <a:ext cx="3880800" cy="8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 rot="5400000">
            <a:off x="5994316" y="2582999"/>
            <a:ext cx="52515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 rot="5400000">
            <a:off x="1581635" y="-294750"/>
            <a:ext cx="5251500" cy="7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8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145" name="Google Shape;145;p1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18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" name="Google Shape;147;p18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148" name="Google Shape;148;p18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49" name="Google Shape;149;p18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0"/>
              </a:srgbClr>
            </a:solidFill>
            <a:ln>
              <a:noFill/>
            </a:ln>
          </p:spPr>
        </p:sp>
        <p:sp>
          <p:nvSpPr>
            <p:cNvPr id="151" name="Google Shape;151;p18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0"/>
              </a:srgbClr>
            </a:solidFill>
            <a:ln>
              <a:noFill/>
            </a:ln>
          </p:spPr>
        </p:sp>
        <p:sp>
          <p:nvSpPr>
            <p:cNvPr id="152" name="Google Shape;152;p18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153" name="Google Shape;153;p18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Relationship Id="rId8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hyperlink" Target="https://en.wikipedia.org/wiki/General_Packet_Radio_Service" TargetMode="External"/><Relationship Id="rId7" Type="http://schemas.openxmlformats.org/officeDocument/2006/relationships/hyperlink" Target="https://en.wikipedia.org/wiki/Circuit_Switched_Data#High_Speed_Circuit_Switched_Data_(HSCSD)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pedia.org/wiki/Inter-working_function" TargetMode="External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UMTS#W-CDMA_(UTRA-FDD)" TargetMode="External"/><Relationship Id="rId4" Type="http://schemas.openxmlformats.org/officeDocument/2006/relationships/hyperlink" Target="https://en.wikipedia.org/wiki/UMTS#W-CDMA_(UTRA-FDD)" TargetMode="External"/><Relationship Id="rId5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56.png"/><Relationship Id="rId7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3.png"/><Relationship Id="rId4" Type="http://schemas.openxmlformats.org/officeDocument/2006/relationships/hyperlink" Target="https://www.youtube.com/playlist?list=PLE6yE0jB6BTOY6Z1DKEkQ8yZ8fFPUiCD8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lay.google.com/store/apps/details?id=com.gyokovsolutions.gnettracklite&amp;hl=es&amp;gl=US" TargetMode="External"/><Relationship Id="rId4" Type="http://schemas.openxmlformats.org/officeDocument/2006/relationships/image" Target="../media/image84.png"/><Relationship Id="rId5" Type="http://schemas.openxmlformats.org/officeDocument/2006/relationships/hyperlink" Target="http://dl.google.com/dl/earth/client/current/google-earth-stable_current_amd64.deb" TargetMode="External"/><Relationship Id="rId6" Type="http://schemas.openxmlformats.org/officeDocument/2006/relationships/image" Target="../media/image80.png"/><Relationship Id="rId7" Type="http://schemas.openxmlformats.org/officeDocument/2006/relationships/hyperlink" Target="http://www.ve2dbe.com/english1.html" TargetMode="External"/><Relationship Id="rId8" Type="http://schemas.openxmlformats.org/officeDocument/2006/relationships/image" Target="../media/image7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youtu.be/GEx_d0SjvS0" TargetMode="External"/><Relationship Id="rId4" Type="http://schemas.openxmlformats.org/officeDocument/2006/relationships/hyperlink" Target="https://youtu.be/GEx_d0SjvS0" TargetMode="External"/><Relationship Id="rId5" Type="http://schemas.openxmlformats.org/officeDocument/2006/relationships/image" Target="../media/image7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hyperlink" Target="https://en.wikipedia.org/wiki/Non-line-of-sight_propagation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5.png"/><Relationship Id="rId4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.png"/><Relationship Id="rId4" Type="http://schemas.openxmlformats.org/officeDocument/2006/relationships/image" Target="../media/image90.png"/><Relationship Id="rId5" Type="http://schemas.openxmlformats.org/officeDocument/2006/relationships/image" Target="../media/image9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diariodevalderrueda.es/texto-diario/mostrar/741879/iberbanda-cierra-deja-internet-parte-montana-leonesa" TargetMode="External"/><Relationship Id="rId4" Type="http://schemas.openxmlformats.org/officeDocument/2006/relationships/image" Target="../media/image88.png"/><Relationship Id="rId5" Type="http://schemas.openxmlformats.org/officeDocument/2006/relationships/hyperlink" Target="https://www.masmovil.es/?utm_id=NDYNBl1345MM&amp;gclsrc=aw.ds&amp;&amp;gclid=CjwKCAjw-e2EBhAhEiwAJI5jg14o2WVqNs-uXlNSi7rCTAGBGXVNX9GKZNawjewueC-cUrSlCFhREBoCCFYQAvD_BwE&amp;gclsrc=aw.ds" TargetMode="External"/><Relationship Id="rId6" Type="http://schemas.openxmlformats.org/officeDocument/2006/relationships/image" Target="../media/image91.png"/><Relationship Id="rId7" Type="http://schemas.openxmlformats.org/officeDocument/2006/relationships/hyperlink" Target="https://wimaxforum.org/" TargetMode="External"/><Relationship Id="rId8" Type="http://schemas.openxmlformats.org/officeDocument/2006/relationships/image" Target="../media/image9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n.wikipedia.org/wiki/IEEE_802" TargetMode="External"/><Relationship Id="rId4" Type="http://schemas.openxmlformats.org/officeDocument/2006/relationships/image" Target="../media/image9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u.store.ui.com/products/unifi-nanohd?currency=EUR&amp;variant=14089264169069&amp;utm_medium=cpc&amp;utm_source=google&amp;utm_campaign=Google%20Shopping&amp;gclid=CjwKCAjw-e2EBhAhEiwAJI5jg0uajvW8QTjSuvkVGNdmmQcgGDgwPt1DxhD8aw-jcKxFUJ77lcCunRoC_VUQAvD_BwE" TargetMode="External"/><Relationship Id="rId4" Type="http://schemas.openxmlformats.org/officeDocument/2006/relationships/image" Target="../media/image87.png"/><Relationship Id="rId5" Type="http://schemas.openxmlformats.org/officeDocument/2006/relationships/image" Target="../media/image1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9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9.png"/><Relationship Id="rId4" Type="http://schemas.openxmlformats.org/officeDocument/2006/relationships/image" Target="../media/image9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en.wikipedia.org/wiki/Cyclic_redundancy_check" TargetMode="External"/><Relationship Id="rId4" Type="http://schemas.openxmlformats.org/officeDocument/2006/relationships/image" Target="../media/image100.png"/><Relationship Id="rId5" Type="http://schemas.openxmlformats.org/officeDocument/2006/relationships/hyperlink" Target="http://www.cs.umd.edu/~waa/wireless.html" TargetMode="External"/><Relationship Id="rId6" Type="http://schemas.openxmlformats.org/officeDocument/2006/relationships/hyperlink" Target="http://www.cs.umd.edu/~waa/wireless.htm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3.png"/><Relationship Id="rId4" Type="http://schemas.openxmlformats.org/officeDocument/2006/relationships/hyperlink" Target="https://en.wikipedia.org/wiki/Advanced_Encryption_Standard" TargetMode="External"/><Relationship Id="rId5" Type="http://schemas.openxmlformats.org/officeDocument/2006/relationships/hyperlink" Target="https://www.google.com/search?channel=fs&amp;client=ubuntu&amp;q=tkip" TargetMode="External"/><Relationship Id="rId6" Type="http://schemas.openxmlformats.org/officeDocument/2006/relationships/image" Target="../media/image10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lh3.googleusercontent.com/proxy/IwWGvWP9O78sZ_5AVDRtwmXZ2dP8Ox6Vs8UwogX1f_lrNXNI9wCjbncowHAKzCzVs46PeezT48j_8nSbxF0I4rsXnc2TfUuvI2OHVSVOMuUvBNISBneZGIaovpkhXm5UIgnBTg" TargetMode="External"/><Relationship Id="rId4" Type="http://schemas.openxmlformats.org/officeDocument/2006/relationships/image" Target="../media/image1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irevolution.com/category/802-11ad/" TargetMode="External"/><Relationship Id="rId4" Type="http://schemas.openxmlformats.org/officeDocument/2006/relationships/image" Target="../media/image109.png"/><Relationship Id="rId9" Type="http://schemas.openxmlformats.org/officeDocument/2006/relationships/image" Target="../media/image110.png"/><Relationship Id="rId5" Type="http://schemas.openxmlformats.org/officeDocument/2006/relationships/hyperlink" Target="https://www.wi-fi.org/discover-wi-fi" TargetMode="External"/><Relationship Id="rId6" Type="http://schemas.openxmlformats.org/officeDocument/2006/relationships/image" Target="../media/image105.png"/><Relationship Id="rId7" Type="http://schemas.openxmlformats.org/officeDocument/2006/relationships/hyperlink" Target="https://www.youtube.com/watch?v=oOZLhkaehzU" TargetMode="External"/><Relationship Id="rId8" Type="http://schemas.openxmlformats.org/officeDocument/2006/relationships/hyperlink" Target="https://www.youtube.com/watch?v=EmVlX35WX78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play.google.com/store/apps/details?id=ua.com.wifisolutions.wifiheatmap&amp;hl=es&amp;gl=US" TargetMode="External"/><Relationship Id="rId4" Type="http://schemas.openxmlformats.org/officeDocument/2006/relationships/image" Target="../media/image106.png"/><Relationship Id="rId9" Type="http://schemas.openxmlformats.org/officeDocument/2006/relationships/image" Target="../media/image112.png"/><Relationship Id="rId5" Type="http://schemas.openxmlformats.org/officeDocument/2006/relationships/hyperlink" Target="https://www.acrylicwifi.com/en/wlan-software/wifi-site-survey-software-acrylic-heat-maps/" TargetMode="External"/><Relationship Id="rId6" Type="http://schemas.openxmlformats.org/officeDocument/2006/relationships/image" Target="../media/image104.png"/><Relationship Id="rId7" Type="http://schemas.openxmlformats.org/officeDocument/2006/relationships/hyperlink" Target="https://www.acrylicwifi.com/en/wlan-software/wifi-site-survey-software-acrylic-heat-maps/" TargetMode="External"/><Relationship Id="rId8" Type="http://schemas.openxmlformats.org/officeDocument/2006/relationships/hyperlink" Target="https://play.google.com/store/apps/details?id=net.techet.netanalyzerlite.an&amp;hl=es&amp;gl=US" TargetMode="External"/></Relationships>
</file>

<file path=ppt/slides/_rels/slide5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11" Type="http://schemas.openxmlformats.org/officeDocument/2006/relationships/image" Target="../media/image116.png"/><Relationship Id="rId22" Type="http://schemas.openxmlformats.org/officeDocument/2006/relationships/image" Target="../media/image118.png"/><Relationship Id="rId10" Type="http://schemas.openxmlformats.org/officeDocument/2006/relationships/hyperlink" Target="https://www.lidl.es/es/regleta-de-enchufes-con-tomas-usb-smart-home/p16659" TargetMode="External"/><Relationship Id="rId21" Type="http://schemas.openxmlformats.org/officeDocument/2006/relationships/hyperlink" Target="https://es.aliexpress.com/item/32952136152.html?spm=a2g0s.9042311.0.0.4d994c4dBVqG3a" TargetMode="External"/><Relationship Id="rId13" Type="http://schemas.openxmlformats.org/officeDocument/2006/relationships/image" Target="../media/image122.png"/><Relationship Id="rId12" Type="http://schemas.openxmlformats.org/officeDocument/2006/relationships/hyperlink" Target="https://github.com/Koenkk/zigbee2mqt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thesmarthomejourney.com/2020/05/11/guide-zigbee2mqtt/" TargetMode="External"/><Relationship Id="rId4" Type="http://schemas.openxmlformats.org/officeDocument/2006/relationships/hyperlink" Target="https://domoticaencasa.es/tutorial-instalar-zigbee2mqtt-hassio/" TargetMode="External"/><Relationship Id="rId9" Type="http://schemas.openxmlformats.org/officeDocument/2006/relationships/image" Target="../media/image114.png"/><Relationship Id="rId15" Type="http://schemas.openxmlformats.org/officeDocument/2006/relationships/hyperlink" Target="https://es.aliexpress.com/item/32976509073.html?algo_pvid=26517670-33ec-4b04-a656-ff466b041ae7&amp;af=870319&amp;utm_campaign=870319&amp;aff_platform=portals-tool&amp;utm_medium=cpa&amp;dp=0005bab3e2eba1046e5e59b35fb61d94&amp;algo_expid=26517670-33ec-4b04-a656-ff466b041ae7-2&amp;aff_fcid=7193308fecc04b748a7f6bde0efd9ca6-1621058485543-04823-_ePNSNV&amp;spm=a219c.search0604.3.16.13fe4f8188syzI&amp;transAbTest=ae803_4&amp;cv=47843&amp;ws_ab_test=searchweb0_0%2Csearchweb201602_7_10065_10068_10547_319_10891_317_10548_10696_10084_453_454_10083_10618_10307_10820_10821_10301_10303_537_536_10902_10059_10884_10887_321_322_10103%2Csearchweb201603_6%2CppcSwitch_0&amp;aff_fsk=_ePNSNV&amp;mall_affr=pr3&amp;sk=_ePNSNV&amp;aff_trace_key=7193308fecc04b748a7f6bde0efd9ca6-1621058485543-04823-_ePNSNV&amp;terminal_id=7796c025cc9048e9a231554b1dbe84b1&amp;utm_source=admitad&amp;utm_content=47843" TargetMode="External"/><Relationship Id="rId14" Type="http://schemas.openxmlformats.org/officeDocument/2006/relationships/image" Target="../media/image119.png"/><Relationship Id="rId17" Type="http://schemas.openxmlformats.org/officeDocument/2006/relationships/hyperlink" Target="https://www.ebay.es/itm/202095932748" TargetMode="External"/><Relationship Id="rId16" Type="http://schemas.openxmlformats.org/officeDocument/2006/relationships/image" Target="../media/image115.png"/><Relationship Id="rId5" Type="http://schemas.openxmlformats.org/officeDocument/2006/relationships/image" Target="../media/image107.png"/><Relationship Id="rId19" Type="http://schemas.openxmlformats.org/officeDocument/2006/relationships/hyperlink" Target="https://forum.openwrt.org/t/howto-setup-zigbee2mqtt-on-openwrt/31856" TargetMode="External"/><Relationship Id="rId6" Type="http://schemas.openxmlformats.org/officeDocument/2006/relationships/hyperlink" Target="https://www.zigbee2mqtt.io/how_tos/how_to_create_a_cc2530_router.html" TargetMode="External"/><Relationship Id="rId18" Type="http://schemas.openxmlformats.org/officeDocument/2006/relationships/image" Target="../media/image117.png"/><Relationship Id="rId7" Type="http://schemas.openxmlformats.org/officeDocument/2006/relationships/image" Target="../media/image136.png"/><Relationship Id="rId8" Type="http://schemas.openxmlformats.org/officeDocument/2006/relationships/hyperlink" Target="https://www.lidl.es/es/central-domotica-zigbee-smart-home/p15950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userk.co.uk/arduino-bluetooth-linux/" TargetMode="External"/><Relationship Id="rId4" Type="http://schemas.openxmlformats.org/officeDocument/2006/relationships/hyperlink" Target="http://www.userk.co.uk/using-bluetooth-mate-gold-in-your-arduino-project/" TargetMode="External"/><Relationship Id="rId5" Type="http://schemas.openxmlformats.org/officeDocument/2006/relationships/hyperlink" Target="https://en.wikipedia.org/wiki/Bluetooth" TargetMode="External"/><Relationship Id="rId6" Type="http://schemas.openxmlformats.org/officeDocument/2006/relationships/hyperlink" Target="https://en.wikipedia.org/wiki/ISM_band" TargetMode="External"/><Relationship Id="rId7" Type="http://schemas.openxmlformats.org/officeDocument/2006/relationships/image" Target="../media/image121.png"/><Relationship Id="rId8" Type="http://schemas.openxmlformats.org/officeDocument/2006/relationships/image" Target="../media/image1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5.png"/><Relationship Id="rId4" Type="http://schemas.openxmlformats.org/officeDocument/2006/relationships/image" Target="../media/image133.png"/><Relationship Id="rId5" Type="http://schemas.openxmlformats.org/officeDocument/2006/relationships/image" Target="../media/image1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7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4.png"/><Relationship Id="rId4" Type="http://schemas.openxmlformats.org/officeDocument/2006/relationships/image" Target="../media/image1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8.png"/><Relationship Id="rId4" Type="http://schemas.openxmlformats.org/officeDocument/2006/relationships/image" Target="../media/image1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7.png"/><Relationship Id="rId4" Type="http://schemas.openxmlformats.org/officeDocument/2006/relationships/image" Target="../media/image142.png"/><Relationship Id="rId5" Type="http://schemas.openxmlformats.org/officeDocument/2006/relationships/image" Target="../media/image139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1.png"/><Relationship Id="rId4" Type="http://schemas.openxmlformats.org/officeDocument/2006/relationships/image" Target="../media/image147.png"/><Relationship Id="rId5" Type="http://schemas.openxmlformats.org/officeDocument/2006/relationships/image" Target="../media/image144.png"/><Relationship Id="rId6" Type="http://schemas.openxmlformats.org/officeDocument/2006/relationships/image" Target="../media/image1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3.png"/><Relationship Id="rId4" Type="http://schemas.openxmlformats.org/officeDocument/2006/relationships/image" Target="../media/image1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>
            <p:ph type="ctrTitle"/>
          </p:nvPr>
        </p:nvSpPr>
        <p:spPr>
          <a:xfrm>
            <a:off x="2271021" y="-432106"/>
            <a:ext cx="9673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ca-ES" sz="4200">
                <a:latin typeface="Arial"/>
                <a:ea typeface="Arial"/>
                <a:cs typeface="Arial"/>
                <a:sym typeface="Arial"/>
              </a:rPr>
              <a:t>uNit </a:t>
            </a:r>
            <a:r>
              <a:rPr b="1" lang="ca-ES" sz="4200"/>
              <a:t>8</a:t>
            </a:r>
            <a:r>
              <a:rPr b="1" lang="ca-ES" sz="4200"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ca-ES" sz="4200"/>
              <a:t>Wireless systems    </a:t>
            </a:r>
            <a:endParaRPr b="1" sz="4200"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3" name="Google Shape;283;p35"/>
          <p:cNvSpPr txBox="1"/>
          <p:nvPr>
            <p:ph idx="1" type="subTitle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ca-ES" u="sng">
                <a:latin typeface="Arial"/>
                <a:ea typeface="Arial"/>
                <a:cs typeface="Arial"/>
                <a:sym typeface="Arial"/>
              </a:rPr>
              <a:t>Computing Systems</a:t>
            </a:r>
            <a:endParaRPr i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70" name="Google Shape;3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00" y="549335"/>
            <a:ext cx="6704450" cy="488151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 txBox="1"/>
          <p:nvPr/>
        </p:nvSpPr>
        <p:spPr>
          <a:xfrm>
            <a:off x="613975" y="5672038"/>
            <a:ext cx="72441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PSTN Public </a:t>
            </a:r>
            <a:r>
              <a:rPr lang="ca-ES" sz="1800">
                <a:solidFill>
                  <a:srgbClr val="3F3F3F"/>
                </a:solidFill>
              </a:rPr>
              <a:t>switched</a:t>
            </a:r>
            <a:r>
              <a:rPr lang="ca-ES" sz="1800">
                <a:solidFill>
                  <a:srgbClr val="3F3F3F"/>
                </a:solidFill>
              </a:rPr>
              <a:t> telephone network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ISDN  integrated service digital network</a:t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276" y="3458329"/>
            <a:ext cx="4275275" cy="31572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80000" dist="104775">
              <a:srgbClr val="000000">
                <a:alpha val="50000"/>
              </a:srgbClr>
            </a:outerShdw>
          </a:effectLst>
        </p:spPr>
      </p:pic>
      <p:pic>
        <p:nvPicPr>
          <p:cNvPr id="373" name="Google Shape;3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1813" y="68200"/>
            <a:ext cx="4089728" cy="31378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 b="0" l="0" r="0" t="1700"/>
          <a:stretch/>
        </p:blipFill>
        <p:spPr>
          <a:xfrm>
            <a:off x="128725" y="1410438"/>
            <a:ext cx="5435476" cy="40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532125" y="726625"/>
            <a:ext cx="56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Visitor Location Register</a:t>
            </a:r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850" y="76200"/>
            <a:ext cx="4114800" cy="377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80000" dist="95250">
              <a:srgbClr val="000000">
                <a:alpha val="50000"/>
              </a:srgbClr>
            </a:outerShdw>
          </a:effectLst>
        </p:spPr>
      </p:pic>
      <p:pic>
        <p:nvPicPr>
          <p:cNvPr id="383" name="Google Shape;38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100" y="3936550"/>
            <a:ext cx="3725041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pSp>
        <p:nvGrpSpPr>
          <p:cNvPr id="390" name="Google Shape;390;p46"/>
          <p:cNvGrpSpPr/>
          <p:nvPr/>
        </p:nvGrpSpPr>
        <p:grpSpPr>
          <a:xfrm>
            <a:off x="633812" y="1878768"/>
            <a:ext cx="5548427" cy="4437622"/>
            <a:chOff x="5400696" y="691250"/>
            <a:chExt cx="4886329" cy="3725650"/>
          </a:xfrm>
        </p:grpSpPr>
        <p:pic>
          <p:nvPicPr>
            <p:cNvPr id="391" name="Google Shape;39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0696" y="691250"/>
              <a:ext cx="4886325" cy="371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48750" y="3226275"/>
              <a:ext cx="14382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" name="Google Shape;39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776" y="264175"/>
            <a:ext cx="4537974" cy="348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95250">
              <a:srgbClr val="000000">
                <a:alpha val="50000"/>
              </a:srgbClr>
            </a:outerShdw>
          </a:effectLst>
        </p:spPr>
      </p:pic>
      <p:sp>
        <p:nvSpPr>
          <p:cNvPr id="394" name="Google Shape;394;p46"/>
          <p:cNvSpPr txBox="1"/>
          <p:nvPr/>
        </p:nvSpPr>
        <p:spPr>
          <a:xfrm>
            <a:off x="532125" y="726625"/>
            <a:ext cx="56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Home Location Register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25" y="2051650"/>
            <a:ext cx="5166500" cy="42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125" y="2274125"/>
            <a:ext cx="4780326" cy="376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95250">
              <a:srgbClr val="000000">
                <a:alpha val="50000"/>
              </a:srgbClr>
            </a:outerShdw>
          </a:effectLst>
        </p:spPr>
      </p:pic>
      <p:sp>
        <p:nvSpPr>
          <p:cNvPr id="403" name="Google Shape;403;p47"/>
          <p:cNvSpPr txBox="1"/>
          <p:nvPr/>
        </p:nvSpPr>
        <p:spPr>
          <a:xfrm>
            <a:off x="532125" y="726625"/>
            <a:ext cx="56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Equipment</a:t>
            </a:r>
            <a:r>
              <a:rPr lang="ca-ES" sz="1800">
                <a:solidFill>
                  <a:srgbClr val="3F3F3F"/>
                </a:solidFill>
              </a:rPr>
              <a:t> Identity </a:t>
            </a:r>
            <a:r>
              <a:rPr lang="ca-ES" sz="1800">
                <a:solidFill>
                  <a:srgbClr val="3F3F3F"/>
                </a:solidFill>
              </a:rPr>
              <a:t>Register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10" name="Google Shape;410;p48"/>
          <p:cNvPicPr preferRelativeResize="0"/>
          <p:nvPr/>
        </p:nvPicPr>
        <p:blipFill rotWithShape="1">
          <a:blip r:embed="rId3">
            <a:alphaModFix/>
          </a:blip>
          <a:srcRect b="0" l="0" r="0" t="2037"/>
          <a:stretch/>
        </p:blipFill>
        <p:spPr>
          <a:xfrm>
            <a:off x="767325" y="1915750"/>
            <a:ext cx="5596751" cy="44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776" y="264175"/>
            <a:ext cx="4537974" cy="348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95250">
              <a:srgbClr val="000000">
                <a:alpha val="50000"/>
              </a:srgbClr>
            </a:outerShdw>
          </a:effectLst>
        </p:spPr>
      </p:pic>
      <p:sp>
        <p:nvSpPr>
          <p:cNvPr id="412" name="Google Shape;412;p48"/>
          <p:cNvSpPr txBox="1"/>
          <p:nvPr/>
        </p:nvSpPr>
        <p:spPr>
          <a:xfrm>
            <a:off x="532125" y="726625"/>
            <a:ext cx="56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Authentication Center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75" y="1130425"/>
            <a:ext cx="6921525" cy="51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700" y="4270425"/>
            <a:ext cx="3328000" cy="244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7225" y="4201437"/>
            <a:ext cx="3448925" cy="25818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95250">
              <a:srgbClr val="000000">
                <a:alpha val="50000"/>
              </a:srgbClr>
            </a:outerShdw>
          </a:effectLst>
        </p:spPr>
      </p:pic>
      <p:sp>
        <p:nvSpPr>
          <p:cNvPr id="422" name="Google Shape;422;p49"/>
          <p:cNvSpPr txBox="1"/>
          <p:nvPr/>
        </p:nvSpPr>
        <p:spPr>
          <a:xfrm>
            <a:off x="532125" y="726625"/>
            <a:ext cx="56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Billing</a:t>
            </a:r>
            <a:r>
              <a:rPr lang="ca-ES" sz="1800">
                <a:solidFill>
                  <a:srgbClr val="3F3F3F"/>
                </a:solidFill>
              </a:rPr>
              <a:t> Center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75" y="1598700"/>
            <a:ext cx="6899650" cy="50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525" y="752875"/>
            <a:ext cx="4296100" cy="32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340000" dist="95250">
              <a:srgbClr val="000000">
                <a:alpha val="50000"/>
              </a:srgbClr>
            </a:outerShdw>
          </a:effectLst>
        </p:spPr>
      </p:pic>
      <p:sp>
        <p:nvSpPr>
          <p:cNvPr id="431" name="Google Shape;431;p50"/>
          <p:cNvSpPr txBox="1"/>
          <p:nvPr/>
        </p:nvSpPr>
        <p:spPr>
          <a:xfrm>
            <a:off x="532125" y="726625"/>
            <a:ext cx="56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Operation &amp; Maintenance Center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38" name="Google Shape;438;p51"/>
          <p:cNvPicPr preferRelativeResize="0"/>
          <p:nvPr/>
        </p:nvPicPr>
        <p:blipFill rotWithShape="1">
          <a:blip r:embed="rId3">
            <a:alphaModFix/>
          </a:blip>
          <a:srcRect b="0" l="1787" r="0" t="0"/>
          <a:stretch/>
        </p:blipFill>
        <p:spPr>
          <a:xfrm>
            <a:off x="2823875" y="3938375"/>
            <a:ext cx="35244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1"/>
          <p:cNvPicPr preferRelativeResize="0"/>
          <p:nvPr/>
        </p:nvPicPr>
        <p:blipFill rotWithShape="1">
          <a:blip r:embed="rId4">
            <a:alphaModFix/>
          </a:blip>
          <a:srcRect b="0" l="452" r="1160" t="0"/>
          <a:stretch/>
        </p:blipFill>
        <p:spPr>
          <a:xfrm>
            <a:off x="4186525" y="117850"/>
            <a:ext cx="5022800" cy="36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1"/>
          <p:cNvSpPr txBox="1"/>
          <p:nvPr/>
        </p:nvSpPr>
        <p:spPr>
          <a:xfrm>
            <a:off x="532125" y="726625"/>
            <a:ext cx="564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Discontinuous Transmission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Introduce Comfort noise.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Improve</a:t>
            </a:r>
            <a:r>
              <a:rPr lang="ca-ES" sz="1800">
                <a:solidFill>
                  <a:srgbClr val="3F3F3F"/>
                </a:solidFill>
              </a:rPr>
              <a:t> average </a:t>
            </a:r>
            <a:r>
              <a:rPr lang="ca-ES" sz="1800">
                <a:solidFill>
                  <a:srgbClr val="3F3F3F"/>
                </a:solidFill>
              </a:rPr>
              <a:t>occupation.</a:t>
            </a:r>
            <a:r>
              <a:rPr lang="ca-ES" sz="1800">
                <a:solidFill>
                  <a:srgbClr val="3F3F3F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47" name="Google Shape;4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04" y="472425"/>
            <a:ext cx="3391972" cy="262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75" y="4224325"/>
            <a:ext cx="3274676" cy="2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25" y="1397450"/>
            <a:ext cx="3391975" cy="260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2713" y="3312750"/>
            <a:ext cx="4137088" cy="326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1064" y="352900"/>
            <a:ext cx="3791837" cy="2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560000" dist="76200">
              <a:srgbClr val="000000">
                <a:alpha val="50000"/>
              </a:srgbClr>
            </a:outerShdw>
          </a:effectLst>
        </p:spPr>
      </p:pic>
      <p:pic>
        <p:nvPicPr>
          <p:cNvPr id="452" name="Google Shape;45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3824" y="3548488"/>
            <a:ext cx="3607427" cy="279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95250">
              <a:srgbClr val="000000">
                <a:alpha val="50000"/>
              </a:srgbClr>
            </a:outerShdw>
          </a:effectLst>
        </p:spPr>
      </p:pic>
      <p:sp>
        <p:nvSpPr>
          <p:cNvPr id="453" name="Google Shape;453;p52"/>
          <p:cNvSpPr txBox="1"/>
          <p:nvPr/>
        </p:nvSpPr>
        <p:spPr>
          <a:xfrm>
            <a:off x="476525" y="434450"/>
            <a:ext cx="54525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Adapted patterns to context</a:t>
            </a:r>
            <a:r>
              <a:rPr lang="ca-ES" sz="1800">
                <a:solidFill>
                  <a:srgbClr val="3F3F3F"/>
                </a:solidFill>
              </a:rPr>
              <a:t> </a:t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503" y="2959562"/>
            <a:ext cx="4098421" cy="297856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400" y="229875"/>
            <a:ext cx="3831875" cy="28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3712599" cy="26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3"/>
          <p:cNvSpPr txBox="1"/>
          <p:nvPr/>
        </p:nvSpPr>
        <p:spPr>
          <a:xfrm>
            <a:off x="408450" y="3772475"/>
            <a:ext cx="49671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 u="sng">
                <a:solidFill>
                  <a:schemeClr val="hlink"/>
                </a:solidFill>
                <a:hlinkClick r:id="rId6"/>
              </a:rPr>
              <a:t>GPRS</a:t>
            </a:r>
            <a:r>
              <a:rPr lang="ca-ES" sz="1800">
                <a:solidFill>
                  <a:srgbClr val="3F3F3F"/>
                </a:solidFill>
              </a:rPr>
              <a:t> is Packet switch.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With </a:t>
            </a:r>
            <a:r>
              <a:rPr lang="ca-ES" sz="1800" u="sng">
                <a:solidFill>
                  <a:schemeClr val="hlink"/>
                </a:solidFill>
                <a:hlinkClick r:id="rId7"/>
              </a:rPr>
              <a:t>HSCSD</a:t>
            </a:r>
            <a:r>
              <a:rPr lang="ca-ES" sz="1800">
                <a:solidFill>
                  <a:srgbClr val="3F3F3F"/>
                </a:solidFill>
              </a:rPr>
              <a:t> is a first step to global multimedia.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Eight subscribers/channel.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If there are more subscribers number channels are reduced.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Requires some </a:t>
            </a:r>
            <a:r>
              <a:rPr lang="ca-ES" sz="1800">
                <a:solidFill>
                  <a:srgbClr val="3F3F3F"/>
                </a:solidFill>
              </a:rPr>
              <a:t>infrastructure modifications.</a:t>
            </a:r>
            <a:r>
              <a:rPr lang="ca-ES" sz="1800">
                <a:solidFill>
                  <a:srgbClr val="3F3F3F"/>
                </a:solidFill>
              </a:rPr>
              <a:t>   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64" name="Google Shape;464;p53"/>
          <p:cNvSpPr/>
          <p:nvPr/>
        </p:nvSpPr>
        <p:spPr>
          <a:xfrm>
            <a:off x="561777" y="28716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Evolution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Index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677325" y="1779600"/>
            <a:ext cx="38247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2G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GSM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GPRS/HSCSD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EDGE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3G UMTS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WCDMA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4G </a:t>
            </a:r>
            <a:r>
              <a:rPr lang="ca-ES"/>
              <a:t>LTE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5G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Wireless systems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4648200" y="1828800"/>
            <a:ext cx="3436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Wimax</a:t>
            </a:r>
            <a:endParaRPr sz="16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Wi-Fi</a:t>
            </a:r>
            <a:endParaRPr sz="16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WEP</a:t>
            </a:r>
            <a:endParaRPr sz="16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WPA</a:t>
            </a:r>
            <a:endParaRPr sz="16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WPA2   </a:t>
            </a:r>
            <a:endParaRPr sz="16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Zigbee</a:t>
            </a:r>
            <a:endParaRPr sz="16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Bluetooth</a:t>
            </a:r>
            <a:endParaRPr sz="16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71" name="Google Shape;471;p5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475" y="167325"/>
            <a:ext cx="7606825" cy="56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78" name="Google Shape;4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25" y="3032088"/>
            <a:ext cx="51911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5"/>
          <p:cNvSpPr txBox="1"/>
          <p:nvPr/>
        </p:nvSpPr>
        <p:spPr>
          <a:xfrm>
            <a:off x="409375" y="1347925"/>
            <a:ext cx="63753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Bit error sensitive need more quality of signal.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Allows 475 Kbps per User (3 times more GSM).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Subscribers use all eight time slot.   </a:t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050" y="600501"/>
            <a:ext cx="3650096" cy="26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/>
          <p:nvPr/>
        </p:nvSpPr>
        <p:spPr>
          <a:xfrm>
            <a:off x="561777" y="546050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Enhanced Data Rates Global Evolution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482" name="Google Shape;48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025" y="3675601"/>
            <a:ext cx="3292122" cy="243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UMTS</a:t>
            </a:r>
            <a:endParaRPr/>
          </a:p>
        </p:txBody>
      </p:sp>
      <p:sp>
        <p:nvSpPr>
          <p:cNvPr id="489" name="Google Shape;489;p5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90" name="Google Shape;490;p56"/>
          <p:cNvSpPr txBox="1"/>
          <p:nvPr/>
        </p:nvSpPr>
        <p:spPr>
          <a:xfrm>
            <a:off x="138275" y="1650750"/>
            <a:ext cx="54525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Need for universal standard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Support for packet data services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IP data in the core network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IP radio access  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New services in mobile multimedia need higher data rates and flexible utilization of the spectrum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FDMA and TDMA are not efficient enough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TDMA wastes time resources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FDMA wastes frequency resource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Direct sequence CDMA can exploit the whole bandwidth constantly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 u="sng">
                <a:solidFill>
                  <a:schemeClr val="hlink"/>
                </a:solidFill>
                <a:hlinkClick r:id="rId3"/>
              </a:rPr>
              <a:t>WCDMA </a:t>
            </a:r>
            <a:r>
              <a:rPr lang="ca-ES" sz="1800">
                <a:solidFill>
                  <a:srgbClr val="3F3F3F"/>
                </a:solidFill>
              </a:rPr>
              <a:t>was selected for a radio access system for </a:t>
            </a:r>
            <a:r>
              <a:rPr lang="ca-ES" sz="1800" u="sng">
                <a:solidFill>
                  <a:schemeClr val="hlink"/>
                </a:solidFill>
                <a:hlinkClick r:id="rId4"/>
              </a:rPr>
              <a:t>UMTS</a:t>
            </a:r>
            <a:r>
              <a:rPr lang="ca-ES" sz="1800">
                <a:solidFill>
                  <a:srgbClr val="3F3F3F"/>
                </a:solidFill>
              </a:rPr>
              <a:t> (1997)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Bitrate 2 Mbps but realistic 144 or 384 kbps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Requires considerable </a:t>
            </a:r>
            <a:r>
              <a:rPr lang="ca-ES" sz="1800">
                <a:solidFill>
                  <a:srgbClr val="3F3F3F"/>
                </a:solidFill>
              </a:rPr>
              <a:t>changes of network architecture.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91" name="Google Shape;491;p56"/>
          <p:cNvSpPr/>
          <p:nvPr/>
        </p:nvSpPr>
        <p:spPr>
          <a:xfrm>
            <a:off x="601102" y="11655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2400">
                <a:solidFill>
                  <a:schemeClr val="dk1"/>
                </a:solidFill>
              </a:rPr>
              <a:t>Universal Mobile Technology System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92" name="Google Shape;49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575" y="1807163"/>
            <a:ext cx="6039851" cy="34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99" name="Google Shape;4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50" y="2633875"/>
            <a:ext cx="8285864" cy="1954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7"/>
          <p:cNvSpPr txBox="1"/>
          <p:nvPr/>
        </p:nvSpPr>
        <p:spPr>
          <a:xfrm>
            <a:off x="633800" y="341800"/>
            <a:ext cx="90804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At end of 1998 different standardization organization got together and created 3GPP, 3rd Generation Partnership Project.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5 Founding members: ETSI, ARIB+TTC (Japan), TTA (Korea), T1P1 (USA)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CWTS (China) joined later.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Different companies are members through their respective standardization organization.</a:t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501" name="Google Shape;5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275" y="4656867"/>
            <a:ext cx="6673661" cy="196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08" name="Google Shape;5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5" y="1078847"/>
            <a:ext cx="3191628" cy="229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080" y="1061547"/>
            <a:ext cx="3271327" cy="229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502" y="1061550"/>
            <a:ext cx="2986725" cy="21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8"/>
          <p:cNvSpPr/>
          <p:nvPr/>
        </p:nvSpPr>
        <p:spPr>
          <a:xfrm>
            <a:off x="601102" y="4193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2400">
                <a:solidFill>
                  <a:schemeClr val="dk1"/>
                </a:solidFill>
              </a:rPr>
              <a:t>Wideband Code Division Multiple Access (WCDMA)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12" name="Google Shape;51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088" y="3899634"/>
            <a:ext cx="2986725" cy="274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2900" y="3807313"/>
            <a:ext cx="4664899" cy="29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8"/>
          <p:cNvSpPr txBox="1"/>
          <p:nvPr/>
        </p:nvSpPr>
        <p:spPr>
          <a:xfrm>
            <a:off x="4672400" y="3533325"/>
            <a:ext cx="3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</a:t>
            </a:r>
            <a:r>
              <a:rPr lang="ca-ES"/>
              <a:t>istinguish between individuals subscribers</a:t>
            </a:r>
            <a:endParaRPr/>
          </a:p>
        </p:txBody>
      </p:sp>
      <p:sp>
        <p:nvSpPr>
          <p:cNvPr id="515" name="Google Shape;515;p58"/>
          <p:cNvSpPr txBox="1"/>
          <p:nvPr/>
        </p:nvSpPr>
        <p:spPr>
          <a:xfrm>
            <a:off x="660375" y="3533325"/>
            <a:ext cx="3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</a:t>
            </a:r>
            <a:r>
              <a:rPr lang="ca-ES"/>
              <a:t>preadspectrum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22" name="Google Shape;5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00" y="1390900"/>
            <a:ext cx="5421401" cy="35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974" y="1717028"/>
            <a:ext cx="4991400" cy="32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30" name="Google Shape;530;p60"/>
          <p:cNvPicPr preferRelativeResize="0"/>
          <p:nvPr/>
        </p:nvPicPr>
        <p:blipFill rotWithShape="1">
          <a:blip r:embed="rId3">
            <a:alphaModFix/>
          </a:blip>
          <a:srcRect b="0" l="8471" r="7734" t="5078"/>
          <a:stretch/>
        </p:blipFill>
        <p:spPr>
          <a:xfrm>
            <a:off x="5569975" y="710675"/>
            <a:ext cx="3795550" cy="30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413" y="3727425"/>
            <a:ext cx="4282675" cy="28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0"/>
          <p:cNvSpPr txBox="1"/>
          <p:nvPr/>
        </p:nvSpPr>
        <p:spPr>
          <a:xfrm>
            <a:off x="206575" y="549200"/>
            <a:ext cx="53634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Radio Network Controller RNC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Owns and controls the radio resources in its domain.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Mapping of QoS Parameters into the air interface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Air interface scheduling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Handover control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Outer loop power control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Admission Control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Initial power and SIR setting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Radio resource reservation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Code allocation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Load Control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Node B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Main function to convert the data flow between Uu and lub interfaces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Measurements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Innerloop power control   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533" name="Google Shape;533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34" name="Google Shape;534;p60"/>
          <p:cNvGraphicFramePr/>
          <p:nvPr/>
        </p:nvGraphicFramePr>
        <p:xfrm>
          <a:off x="9478154" y="43071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2542450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Innerloop power control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Measures the signal levels and compares this to the target value and if the value is higher than target then power is lowered otherwise power is increased.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41" name="Google Shape;5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225" y="1778867"/>
            <a:ext cx="2345500" cy="18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75" y="2152950"/>
            <a:ext cx="2161850" cy="15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1"/>
          <p:cNvSpPr txBox="1"/>
          <p:nvPr/>
        </p:nvSpPr>
        <p:spPr>
          <a:xfrm>
            <a:off x="524125" y="1624475"/>
            <a:ext cx="31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Frequency Division Duplex FDD</a:t>
            </a:r>
            <a:endParaRPr/>
          </a:p>
        </p:txBody>
      </p:sp>
      <p:pic>
        <p:nvPicPr>
          <p:cNvPr id="544" name="Google Shape;54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375" y="4486900"/>
            <a:ext cx="2985750" cy="19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7125" y="4422875"/>
            <a:ext cx="3775649" cy="24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1"/>
          <p:cNvSpPr txBox="1"/>
          <p:nvPr/>
        </p:nvSpPr>
        <p:spPr>
          <a:xfrm>
            <a:off x="524125" y="3645375"/>
            <a:ext cx="97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All subscriber uses the same frequency simultaneously </a:t>
            </a:r>
            <a:endParaRPr/>
          </a:p>
        </p:txBody>
      </p:sp>
      <p:pic>
        <p:nvPicPr>
          <p:cNvPr id="547" name="Google Shape;547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2165" y="1651050"/>
            <a:ext cx="4070769" cy="24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1"/>
          <p:cNvSpPr txBox="1"/>
          <p:nvPr/>
        </p:nvSpPr>
        <p:spPr>
          <a:xfrm>
            <a:off x="596575" y="4098875"/>
            <a:ext cx="31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Time</a:t>
            </a:r>
            <a:r>
              <a:rPr lang="ca-ES"/>
              <a:t> Division Duplex TDD</a:t>
            </a:r>
            <a:endParaRPr/>
          </a:p>
        </p:txBody>
      </p:sp>
      <p:sp>
        <p:nvSpPr>
          <p:cNvPr id="549" name="Google Shape;549;p61"/>
          <p:cNvSpPr/>
          <p:nvPr/>
        </p:nvSpPr>
        <p:spPr>
          <a:xfrm>
            <a:off x="1012700" y="4468350"/>
            <a:ext cx="22476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1"/>
          <p:cNvSpPr/>
          <p:nvPr/>
        </p:nvSpPr>
        <p:spPr>
          <a:xfrm>
            <a:off x="3359300" y="4309825"/>
            <a:ext cx="22476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1"/>
          <p:cNvSpPr txBox="1"/>
          <p:nvPr/>
        </p:nvSpPr>
        <p:spPr>
          <a:xfrm>
            <a:off x="5891100" y="1249400"/>
            <a:ext cx="3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Code </a:t>
            </a:r>
            <a:r>
              <a:rPr lang="ca-ES"/>
              <a:t>Division Duplex CDD +FDD+TDD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58" name="Google Shape;558;p62"/>
          <p:cNvSpPr txBox="1"/>
          <p:nvPr/>
        </p:nvSpPr>
        <p:spPr>
          <a:xfrm>
            <a:off x="586325" y="22475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HIGH SPEED DOWNLINK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PACKET ACCESS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(HSDPA)</a:t>
            </a:r>
            <a:endParaRPr/>
          </a:p>
        </p:txBody>
      </p:sp>
      <p:sp>
        <p:nvSpPr>
          <p:cNvPr id="559" name="Google Shape;559;p62"/>
          <p:cNvSpPr txBox="1"/>
          <p:nvPr/>
        </p:nvSpPr>
        <p:spPr>
          <a:xfrm>
            <a:off x="233225" y="1046650"/>
            <a:ext cx="53634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Improvements</a:t>
            </a:r>
            <a:r>
              <a:rPr lang="ca-ES" sz="1800">
                <a:solidFill>
                  <a:srgbClr val="3F3F3F"/>
                </a:solidFill>
              </a:rPr>
              <a:t> 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Link Adaptation </a:t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625" y="636875"/>
            <a:ext cx="6290576" cy="351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300" y="4195017"/>
            <a:ext cx="5854045" cy="239798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2"/>
          <p:cNvSpPr txBox="1"/>
          <p:nvPr/>
        </p:nvSpPr>
        <p:spPr>
          <a:xfrm>
            <a:off x="524150" y="3039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HIGH SPEED UPLINK PACKET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ACCESS(HSUPA)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LTE</a:t>
            </a:r>
            <a:endParaRPr/>
          </a:p>
        </p:txBody>
      </p:sp>
      <p:sp>
        <p:nvSpPr>
          <p:cNvPr id="569" name="Google Shape;569;p6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70" name="Google Shape;5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275" y="330050"/>
            <a:ext cx="2518950" cy="1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4325" y="1606525"/>
            <a:ext cx="6191250" cy="4619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04775">
              <a:srgbClr val="000000">
                <a:alpha val="50000"/>
              </a:srgbClr>
            </a:outerShdw>
          </a:effectLst>
        </p:spPr>
      </p:pic>
      <p:sp>
        <p:nvSpPr>
          <p:cNvPr id="572" name="Google Shape;572;p63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Long term Evolution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573" name="Google Shape;573;p63"/>
          <p:cNvSpPr txBox="1"/>
          <p:nvPr/>
        </p:nvSpPr>
        <p:spPr>
          <a:xfrm>
            <a:off x="824075" y="1803150"/>
            <a:ext cx="47370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Enables high bit rates with low latency.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Packet</a:t>
            </a:r>
            <a:r>
              <a:rPr lang="ca-ES" sz="1800">
                <a:solidFill>
                  <a:srgbClr val="3F3F3F"/>
                </a:solidFill>
              </a:rPr>
              <a:t> </a:t>
            </a:r>
            <a:r>
              <a:rPr lang="ca-ES" sz="1800">
                <a:solidFill>
                  <a:srgbClr val="3F3F3F"/>
                </a:solidFill>
              </a:rPr>
              <a:t>switched.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FDD and TDD.</a:t>
            </a:r>
            <a:endParaRPr sz="1800">
              <a:solidFill>
                <a:srgbClr val="3F3F3F"/>
              </a:solidFill>
            </a:endParaRPr>
          </a:p>
        </p:txBody>
      </p:sp>
      <p:grpSp>
        <p:nvGrpSpPr>
          <p:cNvPr id="574" name="Google Shape;574;p63"/>
          <p:cNvGrpSpPr/>
          <p:nvPr/>
        </p:nvGrpSpPr>
        <p:grpSpPr>
          <a:xfrm>
            <a:off x="1136789" y="3135725"/>
            <a:ext cx="2238711" cy="1556550"/>
            <a:chOff x="3422789" y="3135725"/>
            <a:chExt cx="2238711" cy="1556550"/>
          </a:xfrm>
        </p:grpSpPr>
        <p:pic>
          <p:nvPicPr>
            <p:cNvPr id="575" name="Google Shape;575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2789" y="3225662"/>
              <a:ext cx="1966597" cy="140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63"/>
            <p:cNvSpPr txBox="1"/>
            <p:nvPr/>
          </p:nvSpPr>
          <p:spPr>
            <a:xfrm>
              <a:off x="4417376" y="4369175"/>
              <a:ext cx="113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90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1/T , 2/T , 3/T ...</a:t>
              </a:r>
              <a:endParaRPr sz="900"/>
            </a:p>
          </p:txBody>
        </p:sp>
        <p:cxnSp>
          <p:nvCxnSpPr>
            <p:cNvPr id="577" name="Google Shape;577;p63"/>
            <p:cNvCxnSpPr/>
            <p:nvPr/>
          </p:nvCxnSpPr>
          <p:spPr>
            <a:xfrm rot="10800000">
              <a:off x="4623650" y="4105849"/>
              <a:ext cx="1800" cy="137400"/>
            </a:xfrm>
            <a:prstGeom prst="straightConnector1">
              <a:avLst/>
            </a:prstGeom>
            <a:noFill/>
            <a:ln cap="flat" cmpd="sng" w="19050">
              <a:solidFill>
                <a:srgbClr val="45455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63"/>
            <p:cNvCxnSpPr/>
            <p:nvPr/>
          </p:nvCxnSpPr>
          <p:spPr>
            <a:xfrm rot="10800000">
              <a:off x="4434351" y="4108251"/>
              <a:ext cx="1800" cy="137400"/>
            </a:xfrm>
            <a:prstGeom prst="straightConnector1">
              <a:avLst/>
            </a:prstGeom>
            <a:noFill/>
            <a:ln cap="flat" cmpd="sng" w="19050">
              <a:solidFill>
                <a:srgbClr val="45455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63"/>
            <p:cNvCxnSpPr/>
            <p:nvPr/>
          </p:nvCxnSpPr>
          <p:spPr>
            <a:xfrm rot="10800000">
              <a:off x="4530201" y="4105849"/>
              <a:ext cx="1800" cy="137400"/>
            </a:xfrm>
            <a:prstGeom prst="straightConnector1">
              <a:avLst/>
            </a:prstGeom>
            <a:noFill/>
            <a:ln cap="flat" cmpd="sng" w="19050">
              <a:solidFill>
                <a:srgbClr val="45455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0" name="Google Shape;580;p63"/>
            <p:cNvSpPr txBox="1"/>
            <p:nvPr/>
          </p:nvSpPr>
          <p:spPr>
            <a:xfrm>
              <a:off x="4479500" y="3135725"/>
              <a:ext cx="10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A</a:t>
              </a:r>
              <a:r>
                <a:rPr lang="ca-ES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T</a:t>
              </a:r>
              <a:r>
                <a:rPr lang="ca-ES"/>
                <a:t>sinc(f</a:t>
              </a:r>
              <a:r>
                <a:rPr lang="ca-ES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T)</a:t>
              </a:r>
              <a:endParaRPr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3"/>
            <p:cNvSpPr txBox="1"/>
            <p:nvPr/>
          </p:nvSpPr>
          <p:spPr>
            <a:xfrm>
              <a:off x="5341400" y="4056600"/>
              <a:ext cx="32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f</a:t>
              </a:r>
              <a:endParaRPr/>
            </a:p>
          </p:txBody>
        </p:sp>
      </p:grpSp>
      <p:sp>
        <p:nvSpPr>
          <p:cNvPr id="582" name="Google Shape;582;p63"/>
          <p:cNvSpPr txBox="1"/>
          <p:nvPr/>
        </p:nvSpPr>
        <p:spPr>
          <a:xfrm>
            <a:off x="1296250" y="4917575"/>
            <a:ext cx="288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x0·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Π</a:t>
            </a:r>
            <a:r>
              <a:rPr lang="ca-ES"/>
              <a:t>(t/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ca-ES"/>
              <a:t>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000000"/>
                </a:solidFill>
              </a:rPr>
              <a:t>x1·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Π</a:t>
            </a:r>
            <a:r>
              <a:rPr lang="ca-ES">
                <a:solidFill>
                  <a:srgbClr val="000000"/>
                </a:solidFill>
              </a:rPr>
              <a:t>(t/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ca-ES">
                <a:solidFill>
                  <a:srgbClr val="000000"/>
                </a:solidFill>
              </a:rPr>
              <a:t>)· e^(j2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Πt</a:t>
            </a:r>
            <a:r>
              <a:rPr lang="ca-ES">
                <a:solidFill>
                  <a:srgbClr val="000000"/>
                </a:solidFill>
              </a:rPr>
              <a:t>1/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-ES">
                <a:solidFill>
                  <a:srgbClr val="000000"/>
                </a:solidFill>
              </a:rPr>
              <a:t>...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-ES">
                <a:solidFill>
                  <a:srgbClr val="000000"/>
                </a:solidFill>
              </a:rPr>
              <a:t>xn·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Π</a:t>
            </a:r>
            <a:r>
              <a:rPr lang="ca-ES">
                <a:solidFill>
                  <a:srgbClr val="000000"/>
                </a:solidFill>
              </a:rPr>
              <a:t>(t/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ca-ES">
                <a:solidFill>
                  <a:srgbClr val="000000"/>
                </a:solidFill>
              </a:rPr>
              <a:t>) · e^(j2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Πt</a:t>
            </a:r>
            <a:r>
              <a:rPr lang="ca-ES">
                <a:solidFill>
                  <a:srgbClr val="000000"/>
                </a:solidFill>
              </a:rPr>
              <a:t>N/</a:t>
            </a:r>
            <a:r>
              <a:rPr lang="ca-E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3"/>
          <p:cNvSpPr/>
          <p:nvPr/>
        </p:nvSpPr>
        <p:spPr>
          <a:xfrm rot="134625">
            <a:off x="3272946" y="3254909"/>
            <a:ext cx="1685792" cy="113456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9A337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Other sinc in each zero is OFDM principle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3">
            <a:alphaModFix/>
          </a:blip>
          <a:srcRect b="29310" l="3284" r="36332" t="22088"/>
          <a:stretch/>
        </p:blipFill>
        <p:spPr>
          <a:xfrm>
            <a:off x="3805350" y="2391425"/>
            <a:ext cx="5584250" cy="375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GSM</a:t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Global System for Mobile </a:t>
            </a:r>
            <a:r>
              <a:rPr lang="ca-ES" sz="2400">
                <a:solidFill>
                  <a:schemeClr val="dk1"/>
                </a:solidFill>
              </a:rPr>
              <a:t>Communications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824075" y="1803150"/>
            <a:ext cx="72441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1979 several radio network exists.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CEPT created a Work Group (Group Special Mobile GSM). </a:t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4">
            <a:alphaModFix/>
          </a:blip>
          <a:srcRect b="951" l="2153" r="1711" t="1913"/>
          <a:stretch/>
        </p:blipFill>
        <p:spPr>
          <a:xfrm>
            <a:off x="489800" y="3305125"/>
            <a:ext cx="2565950" cy="245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40000" dist="1524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90" name="Google Shape;5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25" y="294850"/>
            <a:ext cx="8574249" cy="53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97" name="Google Shape;597;p65"/>
          <p:cNvSpPr txBox="1"/>
          <p:nvPr/>
        </p:nvSpPr>
        <p:spPr>
          <a:xfrm>
            <a:off x="748450" y="705325"/>
            <a:ext cx="82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/>
              <a:t>Tools</a:t>
            </a:r>
            <a:endParaRPr b="1" sz="1800"/>
          </a:p>
        </p:txBody>
      </p:sp>
      <p:pic>
        <p:nvPicPr>
          <p:cNvPr id="598" name="Google Shape;598;p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500" y="144775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5"/>
          <p:cNvSpPr txBox="1"/>
          <p:nvPr/>
        </p:nvSpPr>
        <p:spPr>
          <a:xfrm>
            <a:off x="2723225" y="20356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ca-ES" sz="2300">
                <a:solidFill>
                  <a:schemeClr val="dk1"/>
                </a:solidFill>
              </a:rPr>
              <a:t>G-NetTrack Lite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600" name="Google Shape;600;p6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800" y="4107375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5"/>
          <p:cNvSpPr txBox="1"/>
          <p:nvPr/>
        </p:nvSpPr>
        <p:spPr>
          <a:xfrm>
            <a:off x="2818600" y="46952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ca-ES" sz="2300">
                <a:solidFill>
                  <a:schemeClr val="dk1"/>
                </a:solidFill>
              </a:rPr>
              <a:t>Google Earth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602" name="Google Shape;602;p6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2600" y="1595675"/>
            <a:ext cx="1418650" cy="14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5"/>
          <p:cNvSpPr txBox="1"/>
          <p:nvPr/>
        </p:nvSpPr>
        <p:spPr>
          <a:xfrm>
            <a:off x="7238525" y="20356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ca-ES" sz="2300">
                <a:solidFill>
                  <a:schemeClr val="dk1"/>
                </a:solidFill>
              </a:rPr>
              <a:t>Radio Mobile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u="sng">
                <a:solidFill>
                  <a:schemeClr val="hlink"/>
                </a:solidFill>
                <a:hlinkClick r:id="rId3"/>
              </a:rPr>
              <a:t>5G</a:t>
            </a:r>
            <a:endParaRPr/>
          </a:p>
        </p:txBody>
      </p:sp>
      <p:sp>
        <p:nvSpPr>
          <p:cNvPr id="610" name="Google Shape;610;p6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11" name="Google Shape;611;p6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550" y="2247900"/>
            <a:ext cx="84582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6"/>
          <p:cNvSpPr txBox="1"/>
          <p:nvPr>
            <p:ph idx="1" type="body"/>
          </p:nvPr>
        </p:nvSpPr>
        <p:spPr>
          <a:xfrm>
            <a:off x="677334" y="1122764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Everything</a:t>
            </a:r>
            <a:r>
              <a:rPr lang="ca-ES"/>
              <a:t> you need to known about 5G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Wimax IEEE 802.16</a:t>
            </a:r>
            <a:endParaRPr/>
          </a:p>
        </p:txBody>
      </p:sp>
      <p:sp>
        <p:nvSpPr>
          <p:cNvPr id="619" name="Google Shape;619;p67"/>
          <p:cNvSpPr txBox="1"/>
          <p:nvPr>
            <p:ph idx="1" type="body"/>
          </p:nvPr>
        </p:nvSpPr>
        <p:spPr>
          <a:xfrm>
            <a:off x="677334" y="1122764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 Worldwide Interoperability for Microwave Access</a:t>
            </a:r>
            <a:endParaRPr/>
          </a:p>
        </p:txBody>
      </p:sp>
      <p:sp>
        <p:nvSpPr>
          <p:cNvPr id="620" name="Google Shape;620;p6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21" name="Google Shape;6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25" y="3388363"/>
            <a:ext cx="5295900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070" y="1710975"/>
            <a:ext cx="4319925" cy="19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402" y="3876163"/>
            <a:ext cx="3403596" cy="19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7"/>
          <p:cNvSpPr txBox="1"/>
          <p:nvPr/>
        </p:nvSpPr>
        <p:spPr>
          <a:xfrm>
            <a:off x="233225" y="1635675"/>
            <a:ext cx="53634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First standard from 2001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With license 3,5 GHz Only Operators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Without License 2,5 GHz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Allowed to use WiFi frequencies. 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Emission power adjustable automatically.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QoS implemented.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Error correction techniques.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Works without direct vision (</a:t>
            </a:r>
            <a:r>
              <a:rPr lang="ca-ES" sz="1800" u="sng">
                <a:solidFill>
                  <a:schemeClr val="hlink"/>
                </a:solidFill>
                <a:hlinkClick r:id="rId6"/>
              </a:rPr>
              <a:t>NLOS</a:t>
            </a:r>
            <a:r>
              <a:rPr lang="ca-ES" sz="1800">
                <a:solidFill>
                  <a:srgbClr val="3F3F3F"/>
                </a:solidFill>
              </a:rPr>
              <a:t>).    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8"/>
          <p:cNvSpPr txBox="1"/>
          <p:nvPr>
            <p:ph idx="1" type="body"/>
          </p:nvPr>
        </p:nvSpPr>
        <p:spPr>
          <a:xfrm>
            <a:off x="259759" y="206214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Orthogonal Frequency Modulation Access OFDMA</a:t>
            </a:r>
            <a:endParaRPr/>
          </a:p>
        </p:txBody>
      </p:sp>
      <p:sp>
        <p:nvSpPr>
          <p:cNvPr id="631" name="Google Shape;631;p6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32" name="Google Shape;6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286" y="1208150"/>
            <a:ext cx="7253215" cy="3180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80000" dist="85725">
              <a:srgbClr val="000000">
                <a:alpha val="50000"/>
              </a:srgbClr>
            </a:outerShdw>
          </a:effectLst>
        </p:spPr>
      </p:pic>
      <p:pic>
        <p:nvPicPr>
          <p:cNvPr id="633" name="Google Shape;633;p68"/>
          <p:cNvPicPr preferRelativeResize="0"/>
          <p:nvPr/>
        </p:nvPicPr>
        <p:blipFill rotWithShape="1">
          <a:blip r:embed="rId4">
            <a:alphaModFix/>
          </a:blip>
          <a:srcRect b="16761" l="3768" r="-6459" t="8645"/>
          <a:stretch/>
        </p:blipFill>
        <p:spPr>
          <a:xfrm>
            <a:off x="170925" y="1622525"/>
            <a:ext cx="4447451" cy="25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40" name="Google Shape;6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00" y="2115825"/>
            <a:ext cx="691515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9"/>
          <p:cNvSpPr txBox="1"/>
          <p:nvPr>
            <p:ph idx="1" type="body"/>
          </p:nvPr>
        </p:nvSpPr>
        <p:spPr>
          <a:xfrm>
            <a:off x="677280" y="589842"/>
            <a:ext cx="4165800" cy="95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Multiple Input Multiple Output MIMO</a:t>
            </a:r>
            <a:endParaRPr/>
          </a:p>
        </p:txBody>
      </p:sp>
      <p:pic>
        <p:nvPicPr>
          <p:cNvPr id="642" name="Google Shape;64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230" y="526400"/>
            <a:ext cx="4256842" cy="18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0"/>
          <p:cNvSpPr txBox="1"/>
          <p:nvPr>
            <p:ph idx="1" type="body"/>
          </p:nvPr>
        </p:nvSpPr>
        <p:spPr>
          <a:xfrm>
            <a:off x="552959" y="614864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Beamforming</a:t>
            </a:r>
            <a:endParaRPr/>
          </a:p>
        </p:txBody>
      </p:sp>
      <p:sp>
        <p:nvSpPr>
          <p:cNvPr id="649" name="Google Shape;649;p7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50" name="Google Shape;6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070" y="254061"/>
            <a:ext cx="4199480" cy="29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822" y="1334906"/>
            <a:ext cx="4320325" cy="29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238" y="3428200"/>
            <a:ext cx="2613138" cy="2613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aphicFrame>
        <p:nvGraphicFramePr>
          <p:cNvPr id="659" name="Google Shape;659;p71"/>
          <p:cNvGraphicFramePr/>
          <p:nvPr/>
        </p:nvGraphicFramePr>
        <p:xfrm>
          <a:off x="497571" y="3281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2451250"/>
                <a:gridCol w="3129025"/>
                <a:gridCol w="2891825"/>
                <a:gridCol w="2688475"/>
              </a:tblGrid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Standard 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>
                          <a:solidFill>
                            <a:schemeClr val="lt1"/>
                          </a:solidFill>
                        </a:rPr>
                        <a:t>802.16, 802.16a, 802.16c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chemeClr val="lt1"/>
                          </a:solidFill>
                        </a:rPr>
                        <a:t>802.16d (802-16-2004)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chemeClr val="lt1"/>
                          </a:solidFill>
                        </a:rPr>
                        <a:t>802.16e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2001, 2002, 2003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July 2004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 7 Dec. 2005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Frequencies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10 - 66 GHz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2 - 11 GHz (3.5 and 5.8 GHz)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2 - 6 GHz (2.3 and 2.5 GHz)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b="1" lang="ca-ES">
                          <a:solidFill>
                            <a:schemeClr val="dk1"/>
                          </a:solidFill>
                        </a:rPr>
                        <a:t>onditions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LOS (line of sight)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Near-LOS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No LOS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Channel width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20-28 MHz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1.75-20 MHz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1.25-20 MHz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Throughput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Up to 134 Mb / 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Up to 75 Mb / 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Up to 75 Mb / 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b="1" lang="ca-ES">
                          <a:solidFill>
                            <a:schemeClr val="dk1"/>
                          </a:solidFill>
                        </a:rPr>
                        <a:t>ransmission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SCA (single carrier)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OFDM 256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OFDMA 2048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Mobility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Fixed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Fixed and Portable (Nomad)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Fixed and Mobile (roaming)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Range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5 Km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30 Km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10 Km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Market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Urban Market. Internet access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of buildings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Urban, suburban, rural. SMEs, Wifi. Wireless bridges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dk1"/>
                          </a:solidFill>
                        </a:rPr>
                        <a:t>Access to laptops, PDAs, smart phones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pic>
        <p:nvPicPr>
          <p:cNvPr id="660" name="Google Shape;660;p7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00" y="4977689"/>
            <a:ext cx="19050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525" y="5034339"/>
            <a:ext cx="3009985" cy="114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4488" y="4713176"/>
            <a:ext cx="2007984" cy="19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2"/>
          <p:cNvSpPr txBox="1"/>
          <p:nvPr>
            <p:ph type="title"/>
          </p:nvPr>
        </p:nvSpPr>
        <p:spPr>
          <a:xfrm>
            <a:off x="1210734" y="1524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Wifi 802.11</a:t>
            </a:r>
            <a:endParaRPr/>
          </a:p>
        </p:txBody>
      </p:sp>
      <p:sp>
        <p:nvSpPr>
          <p:cNvPr id="669" name="Google Shape;669;p7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70" name="Google Shape;670;p72"/>
          <p:cNvSpPr txBox="1"/>
          <p:nvPr/>
        </p:nvSpPr>
        <p:spPr>
          <a:xfrm rot="-5400000">
            <a:off x="4083175" y="1918488"/>
            <a:ext cx="11301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Optical FIber</a:t>
            </a:r>
            <a:endParaRPr sz="1200"/>
          </a:p>
        </p:txBody>
      </p:sp>
      <p:sp>
        <p:nvSpPr>
          <p:cNvPr id="671" name="Google Shape;671;p72"/>
          <p:cNvSpPr txBox="1"/>
          <p:nvPr/>
        </p:nvSpPr>
        <p:spPr>
          <a:xfrm rot="-5400000">
            <a:off x="8124225" y="1918488"/>
            <a:ext cx="1130100" cy="615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802.15.1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Bluetooth</a:t>
            </a:r>
            <a:endParaRPr/>
          </a:p>
        </p:txBody>
      </p:sp>
      <p:sp>
        <p:nvSpPr>
          <p:cNvPr id="672" name="Google Shape;672;p72"/>
          <p:cNvSpPr txBox="1"/>
          <p:nvPr/>
        </p:nvSpPr>
        <p:spPr>
          <a:xfrm rot="-5400000">
            <a:off x="9408775" y="2033838"/>
            <a:ext cx="1130100" cy="3849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900"/>
              <a:t>MEDIA ACCES CONTROL</a:t>
            </a:r>
            <a:endParaRPr sz="500"/>
          </a:p>
        </p:txBody>
      </p:sp>
      <p:sp>
        <p:nvSpPr>
          <p:cNvPr id="673" name="Google Shape;673;p72"/>
          <p:cNvSpPr/>
          <p:nvPr/>
        </p:nvSpPr>
        <p:spPr>
          <a:xfrm>
            <a:off x="2967076" y="768438"/>
            <a:ext cx="28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 u="sng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IEEE STANDARDS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674" name="Google Shape;674;p72"/>
          <p:cNvSpPr txBox="1"/>
          <p:nvPr/>
        </p:nvSpPr>
        <p:spPr>
          <a:xfrm rot="-5400000">
            <a:off x="1052950" y="1722438"/>
            <a:ext cx="15222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Management</a:t>
            </a:r>
            <a:endParaRPr/>
          </a:p>
        </p:txBody>
      </p:sp>
      <p:sp>
        <p:nvSpPr>
          <p:cNvPr id="675" name="Google Shape;675;p72"/>
          <p:cNvSpPr txBox="1"/>
          <p:nvPr/>
        </p:nvSpPr>
        <p:spPr>
          <a:xfrm rot="-5400000">
            <a:off x="367150" y="1722438"/>
            <a:ext cx="15222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General view</a:t>
            </a:r>
            <a:endParaRPr/>
          </a:p>
        </p:txBody>
      </p:sp>
      <p:sp>
        <p:nvSpPr>
          <p:cNvPr id="676" name="Google Shape;676;p72"/>
          <p:cNvSpPr txBox="1"/>
          <p:nvPr/>
        </p:nvSpPr>
        <p:spPr>
          <a:xfrm rot="-5400000">
            <a:off x="1934800" y="1918488"/>
            <a:ext cx="1130100" cy="6156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/>
              <a:t>CSMA/CD Ethernet</a:t>
            </a:r>
            <a:endParaRPr sz="800"/>
          </a:p>
        </p:txBody>
      </p:sp>
      <p:sp>
        <p:nvSpPr>
          <p:cNvPr id="677" name="Google Shape;677;p72"/>
          <p:cNvSpPr txBox="1"/>
          <p:nvPr/>
        </p:nvSpPr>
        <p:spPr>
          <a:xfrm rot="-5400000">
            <a:off x="2620600" y="1918488"/>
            <a:ext cx="1130100" cy="61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Token Bus</a:t>
            </a:r>
            <a:endParaRPr/>
          </a:p>
        </p:txBody>
      </p:sp>
      <p:sp>
        <p:nvSpPr>
          <p:cNvPr id="678" name="Google Shape;678;p72"/>
          <p:cNvSpPr txBox="1"/>
          <p:nvPr/>
        </p:nvSpPr>
        <p:spPr>
          <a:xfrm rot="-5400000">
            <a:off x="3357325" y="1918488"/>
            <a:ext cx="11301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Token Ring</a:t>
            </a:r>
            <a:endParaRPr/>
          </a:p>
        </p:txBody>
      </p:sp>
      <p:sp>
        <p:nvSpPr>
          <p:cNvPr id="679" name="Google Shape;679;p72"/>
          <p:cNvSpPr txBox="1"/>
          <p:nvPr/>
        </p:nvSpPr>
        <p:spPr>
          <a:xfrm>
            <a:off x="5066275" y="1646238"/>
            <a:ext cx="3216600" cy="4149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802.11 WLAN</a:t>
            </a:r>
            <a:endParaRPr/>
          </a:p>
        </p:txBody>
      </p:sp>
      <p:sp>
        <p:nvSpPr>
          <p:cNvPr id="680" name="Google Shape;680;p72"/>
          <p:cNvSpPr txBox="1"/>
          <p:nvPr/>
        </p:nvSpPr>
        <p:spPr>
          <a:xfrm>
            <a:off x="5066275" y="2107938"/>
            <a:ext cx="584700" cy="683400"/>
          </a:xfrm>
          <a:prstGeom prst="rect">
            <a:avLst/>
          </a:prstGeom>
          <a:solidFill>
            <a:srgbClr val="D54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802.11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IR</a:t>
            </a:r>
            <a:endParaRPr sz="1000"/>
          </a:p>
        </p:txBody>
      </p:sp>
      <p:sp>
        <p:nvSpPr>
          <p:cNvPr id="681" name="Google Shape;681;p72"/>
          <p:cNvSpPr txBox="1"/>
          <p:nvPr/>
        </p:nvSpPr>
        <p:spPr>
          <a:xfrm>
            <a:off x="5692147" y="2107938"/>
            <a:ext cx="584700" cy="683400"/>
          </a:xfrm>
          <a:prstGeom prst="rect">
            <a:avLst/>
          </a:prstGeom>
          <a:solidFill>
            <a:srgbClr val="D54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802.11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FHSS</a:t>
            </a:r>
            <a:endParaRPr sz="1000"/>
          </a:p>
        </p:txBody>
      </p:sp>
      <p:sp>
        <p:nvSpPr>
          <p:cNvPr id="682" name="Google Shape;682;p72"/>
          <p:cNvSpPr txBox="1"/>
          <p:nvPr/>
        </p:nvSpPr>
        <p:spPr>
          <a:xfrm>
            <a:off x="6469523" y="2107938"/>
            <a:ext cx="584700" cy="683400"/>
          </a:xfrm>
          <a:prstGeom prst="rect">
            <a:avLst/>
          </a:prstGeom>
          <a:solidFill>
            <a:srgbClr val="D54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.11a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OFDM</a:t>
            </a:r>
            <a:endParaRPr sz="1000"/>
          </a:p>
        </p:txBody>
      </p:sp>
      <p:sp>
        <p:nvSpPr>
          <p:cNvPr id="683" name="Google Shape;683;p72"/>
          <p:cNvSpPr txBox="1"/>
          <p:nvPr/>
        </p:nvSpPr>
        <p:spPr>
          <a:xfrm>
            <a:off x="7083892" y="2107938"/>
            <a:ext cx="584700" cy="683400"/>
          </a:xfrm>
          <a:prstGeom prst="rect">
            <a:avLst/>
          </a:prstGeom>
          <a:solidFill>
            <a:srgbClr val="D54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.11b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DSSS</a:t>
            </a:r>
            <a:endParaRPr sz="1000"/>
          </a:p>
        </p:txBody>
      </p:sp>
      <p:sp>
        <p:nvSpPr>
          <p:cNvPr id="684" name="Google Shape;684;p72"/>
          <p:cNvSpPr txBox="1"/>
          <p:nvPr/>
        </p:nvSpPr>
        <p:spPr>
          <a:xfrm>
            <a:off x="7698267" y="2107938"/>
            <a:ext cx="584700" cy="683400"/>
          </a:xfrm>
          <a:prstGeom prst="rect">
            <a:avLst/>
          </a:prstGeom>
          <a:solidFill>
            <a:srgbClr val="D547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.11g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DSS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OFDM</a:t>
            </a:r>
            <a:endParaRPr sz="1000"/>
          </a:p>
        </p:txBody>
      </p:sp>
      <p:sp>
        <p:nvSpPr>
          <p:cNvPr id="685" name="Google Shape;685;p72"/>
          <p:cNvSpPr txBox="1"/>
          <p:nvPr/>
        </p:nvSpPr>
        <p:spPr>
          <a:xfrm>
            <a:off x="2192050" y="1269138"/>
            <a:ext cx="7525800" cy="338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802.2 Logical Link Control LLC</a:t>
            </a:r>
            <a:endParaRPr/>
          </a:p>
        </p:txBody>
      </p:sp>
      <p:cxnSp>
        <p:nvCxnSpPr>
          <p:cNvPr id="686" name="Google Shape;686;p72"/>
          <p:cNvCxnSpPr/>
          <p:nvPr/>
        </p:nvCxnSpPr>
        <p:spPr>
          <a:xfrm flipH="1">
            <a:off x="2191925" y="2283713"/>
            <a:ext cx="8670300" cy="41700"/>
          </a:xfrm>
          <a:prstGeom prst="straightConnector1">
            <a:avLst/>
          </a:prstGeom>
          <a:noFill/>
          <a:ln cap="flat" cmpd="sng" w="9525">
            <a:solidFill>
              <a:srgbClr val="45455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87" name="Google Shape;687;p72"/>
          <p:cNvSpPr txBox="1"/>
          <p:nvPr/>
        </p:nvSpPr>
        <p:spPr>
          <a:xfrm rot="-5400000">
            <a:off x="9804775" y="1245738"/>
            <a:ext cx="338100" cy="3849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600"/>
              <a:t>LLC</a:t>
            </a:r>
            <a:endParaRPr sz="600"/>
          </a:p>
        </p:txBody>
      </p:sp>
      <p:sp>
        <p:nvSpPr>
          <p:cNvPr id="688" name="Google Shape;688;p72"/>
          <p:cNvSpPr/>
          <p:nvPr/>
        </p:nvSpPr>
        <p:spPr>
          <a:xfrm>
            <a:off x="10281675" y="1361288"/>
            <a:ext cx="246000" cy="79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8D9DC"/>
          </a:solidFill>
          <a:ln cap="flat" cmpd="sng" w="9525">
            <a:solidFill>
              <a:srgbClr val="4545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2"/>
          <p:cNvSpPr/>
          <p:nvPr/>
        </p:nvSpPr>
        <p:spPr>
          <a:xfrm>
            <a:off x="10281675" y="2306313"/>
            <a:ext cx="246000" cy="531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8D9DC"/>
          </a:solidFill>
          <a:ln cap="flat" cmpd="sng" w="9525">
            <a:solidFill>
              <a:srgbClr val="4545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2"/>
          <p:cNvSpPr/>
          <p:nvPr/>
        </p:nvSpPr>
        <p:spPr>
          <a:xfrm>
            <a:off x="10770100" y="1607238"/>
            <a:ext cx="135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0000"/>
                </a:solidFill>
              </a:rPr>
              <a:t>Data Link PDU: Frame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691" name="Google Shape;691;p72"/>
          <p:cNvSpPr/>
          <p:nvPr/>
        </p:nvSpPr>
        <p:spPr>
          <a:xfrm>
            <a:off x="10797025" y="2389413"/>
            <a:ext cx="135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000000"/>
                </a:solidFill>
              </a:rPr>
              <a:t>Physical PDU: Bit</a:t>
            </a:r>
            <a:endParaRPr b="1" sz="1600">
              <a:solidFill>
                <a:srgbClr val="000000"/>
              </a:solidFill>
            </a:endParaRPr>
          </a:p>
        </p:txBody>
      </p:sp>
      <p:cxnSp>
        <p:nvCxnSpPr>
          <p:cNvPr id="692" name="Google Shape;692;p72"/>
          <p:cNvCxnSpPr>
            <a:stCxn id="681" idx="3"/>
            <a:endCxn id="682" idx="1"/>
          </p:cNvCxnSpPr>
          <p:nvPr/>
        </p:nvCxnSpPr>
        <p:spPr>
          <a:xfrm>
            <a:off x="6276847" y="2449638"/>
            <a:ext cx="192600" cy="0"/>
          </a:xfrm>
          <a:prstGeom prst="straightConnector1">
            <a:avLst/>
          </a:prstGeom>
          <a:noFill/>
          <a:ln cap="flat" cmpd="sng" w="19050">
            <a:solidFill>
              <a:srgbClr val="45455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93" name="Google Shape;693;p72"/>
          <p:cNvSpPr txBox="1"/>
          <p:nvPr/>
        </p:nvSpPr>
        <p:spPr>
          <a:xfrm rot="-5400000">
            <a:off x="8838325" y="1918488"/>
            <a:ext cx="1130100" cy="615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Wimax</a:t>
            </a:r>
            <a:endParaRPr/>
          </a:p>
        </p:txBody>
      </p:sp>
      <p:sp>
        <p:nvSpPr>
          <p:cNvPr id="694" name="Google Shape;694;p72"/>
          <p:cNvSpPr txBox="1"/>
          <p:nvPr/>
        </p:nvSpPr>
        <p:spPr>
          <a:xfrm rot="-5400000">
            <a:off x="4083175" y="3102588"/>
            <a:ext cx="11301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SONET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SDH</a:t>
            </a:r>
            <a:endParaRPr sz="1200"/>
          </a:p>
        </p:txBody>
      </p:sp>
      <p:graphicFrame>
        <p:nvGraphicFramePr>
          <p:cNvPr id="695" name="Google Shape;695;p72"/>
          <p:cNvGraphicFramePr/>
          <p:nvPr/>
        </p:nvGraphicFramePr>
        <p:xfrm>
          <a:off x="885032" y="53573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1056925"/>
                <a:gridCol w="1179325"/>
                <a:gridCol w="1003050"/>
                <a:gridCol w="1116300"/>
                <a:gridCol w="950000"/>
                <a:gridCol w="812525"/>
                <a:gridCol w="1020350"/>
                <a:gridCol w="1317000"/>
                <a:gridCol w="9883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Control Frame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Duration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Receiver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Transmitter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Ethernet SA,DA or BSSID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Seq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Address 4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Data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Checksum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</a:t>
                      </a:r>
                      <a:r>
                        <a:rPr lang="ca-ES" sz="1200"/>
                        <a:t>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</a:t>
                      </a:r>
                      <a:r>
                        <a:rPr lang="ca-ES" sz="1200"/>
                        <a:t>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</a:t>
                      </a:r>
                      <a:r>
                        <a:rPr lang="ca-ES" sz="1200"/>
                        <a:t> byte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</a:t>
                      </a:r>
                      <a:r>
                        <a:rPr lang="ca-ES" sz="1200"/>
                        <a:t>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</a:t>
                      </a:r>
                      <a:r>
                        <a:rPr lang="ca-ES" sz="1200"/>
                        <a:t>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</a:t>
                      </a:r>
                      <a:r>
                        <a:rPr lang="ca-ES" sz="1200"/>
                        <a:t>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0-2312</a:t>
                      </a:r>
                      <a:r>
                        <a:rPr lang="ca-ES" sz="1200"/>
                        <a:t>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</a:t>
                      </a:r>
                      <a:endParaRPr sz="12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96" name="Google Shape;696;p72"/>
          <p:cNvSpPr txBox="1"/>
          <p:nvPr/>
        </p:nvSpPr>
        <p:spPr>
          <a:xfrm>
            <a:off x="1110425" y="50523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Generic frame 802.11</a:t>
            </a:r>
            <a:endParaRPr/>
          </a:p>
        </p:txBody>
      </p:sp>
      <p:pic>
        <p:nvPicPr>
          <p:cNvPr id="697" name="Google Shape;6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00" y="4072641"/>
            <a:ext cx="5486450" cy="104430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2"/>
          <p:cNvSpPr txBox="1"/>
          <p:nvPr/>
        </p:nvSpPr>
        <p:spPr>
          <a:xfrm>
            <a:off x="1186625" y="36807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F</a:t>
            </a:r>
            <a:r>
              <a:rPr lang="ca-ES"/>
              <a:t>rame 802.3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/>
          <p:nvPr>
            <p:ph idx="1" type="body"/>
          </p:nvPr>
        </p:nvSpPr>
        <p:spPr>
          <a:xfrm>
            <a:off x="677334" y="1031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ca-ES"/>
              <a:t>Access Point (AP)</a:t>
            </a:r>
            <a:endParaRPr b="1"/>
          </a:p>
        </p:txBody>
      </p:sp>
      <p:sp>
        <p:nvSpPr>
          <p:cNvPr id="705" name="Google Shape;705;p7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06" name="Google Shape;706;p73"/>
          <p:cNvSpPr txBox="1"/>
          <p:nvPr/>
        </p:nvSpPr>
        <p:spPr>
          <a:xfrm>
            <a:off x="934950" y="645725"/>
            <a:ext cx="57186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Convert 802.11 frames to Ethernet and vice versa.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It can be a bridge or a router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Provides wireless-to-wired capabilities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All communications within the BSS are carried through the AP, even between wireless stations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707" name="Google Shape;707;p73"/>
          <p:cNvSpPr txBox="1"/>
          <p:nvPr/>
        </p:nvSpPr>
        <p:spPr>
          <a:xfrm>
            <a:off x="7799650" y="3455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8" name="Google Shape;708;p73"/>
          <p:cNvGraphicFramePr/>
          <p:nvPr/>
        </p:nvGraphicFramePr>
        <p:xfrm>
          <a:off x="7159604" y="4565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2542450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BSS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The Basic Service Set is a term used to describe the collection of Stations which may communicate together within an 802.11 network. The BSS may or may not include AP which provide a connection onto a fixed distribution system such as an Ethernet network.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709" name="Google Shape;709;p7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2059" y="-12"/>
            <a:ext cx="2613066" cy="261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0550" y="2091150"/>
            <a:ext cx="4341900" cy="23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>
            <p:ph idx="1" type="body"/>
          </p:nvPr>
        </p:nvSpPr>
        <p:spPr>
          <a:xfrm>
            <a:off x="701600" y="4399770"/>
            <a:ext cx="8596800" cy="208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ca-ES"/>
              <a:t> How are packets routed?</a:t>
            </a:r>
            <a:endParaRPr b="1"/>
          </a:p>
        </p:txBody>
      </p:sp>
      <p:sp>
        <p:nvSpPr>
          <p:cNvPr id="712" name="Google Shape;712;p73"/>
          <p:cNvSpPr txBox="1"/>
          <p:nvPr/>
        </p:nvSpPr>
        <p:spPr>
          <a:xfrm>
            <a:off x="435150" y="4957075"/>
            <a:ext cx="11457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In the association procedure, the AP </a:t>
            </a:r>
            <a:r>
              <a:rPr b="1" lang="ca-ES" sz="1800">
                <a:solidFill>
                  <a:srgbClr val="3F3F3F"/>
                </a:solidFill>
              </a:rPr>
              <a:t>saves the MAC</a:t>
            </a:r>
            <a:r>
              <a:rPr lang="ca-ES" sz="1800">
                <a:solidFill>
                  <a:srgbClr val="3F3F3F"/>
                </a:solidFill>
              </a:rPr>
              <a:t> of the wireless node in its </a:t>
            </a:r>
            <a:r>
              <a:rPr b="1" lang="ca-ES" sz="1800">
                <a:solidFill>
                  <a:srgbClr val="3F3F3F"/>
                </a:solidFill>
              </a:rPr>
              <a:t>routing tables.</a:t>
            </a:r>
            <a:endParaRPr b="1"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The AP always broadcasts frames (ARP).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Any </a:t>
            </a:r>
            <a:r>
              <a:rPr b="1" lang="ca-ES" sz="1800">
                <a:solidFill>
                  <a:srgbClr val="3F3F3F"/>
                </a:solidFill>
              </a:rPr>
              <a:t>IP packet </a:t>
            </a:r>
            <a:r>
              <a:rPr lang="ca-ES" sz="1800">
                <a:solidFill>
                  <a:srgbClr val="3F3F3F"/>
                </a:solidFill>
              </a:rPr>
              <a:t>that reaches the network towards a </a:t>
            </a:r>
            <a:r>
              <a:rPr b="1" lang="ca-ES" sz="1800">
                <a:solidFill>
                  <a:srgbClr val="3F3F3F"/>
                </a:solidFill>
              </a:rPr>
              <a:t>wireless node</a:t>
            </a:r>
            <a:r>
              <a:rPr lang="ca-ES" sz="1800">
                <a:solidFill>
                  <a:srgbClr val="3F3F3F"/>
                </a:solidFill>
              </a:rPr>
              <a:t> i used by ARP to guess </a:t>
            </a:r>
            <a:r>
              <a:rPr b="1" lang="ca-ES" sz="1800">
                <a:solidFill>
                  <a:srgbClr val="3F3F3F"/>
                </a:solidFill>
              </a:rPr>
              <a:t>MAC address</a:t>
            </a:r>
            <a:r>
              <a:rPr lang="ca-ES" sz="1800">
                <a:solidFill>
                  <a:srgbClr val="3F3F3F"/>
                </a:solidFill>
              </a:rPr>
              <a:t>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The </a:t>
            </a:r>
            <a:r>
              <a:rPr b="1" lang="ca-ES" sz="1800">
                <a:solidFill>
                  <a:srgbClr val="3F3F3F"/>
                </a:solidFill>
              </a:rPr>
              <a:t>AP broadcasts</a:t>
            </a:r>
            <a:r>
              <a:rPr lang="ca-ES" sz="1800">
                <a:solidFill>
                  <a:srgbClr val="3F3F3F"/>
                </a:solidFill>
              </a:rPr>
              <a:t> wirelessly </a:t>
            </a:r>
            <a:r>
              <a:rPr b="1" lang="ca-ES" sz="1800">
                <a:solidFill>
                  <a:srgbClr val="3F3F3F"/>
                </a:solidFill>
              </a:rPr>
              <a:t>all packets</a:t>
            </a:r>
            <a:r>
              <a:rPr lang="ca-ES" sz="1800">
                <a:solidFill>
                  <a:srgbClr val="3F3F3F"/>
                </a:solidFill>
              </a:rPr>
              <a:t> with destination </a:t>
            </a:r>
            <a:r>
              <a:rPr b="1" lang="ca-ES" sz="1800">
                <a:solidFill>
                  <a:srgbClr val="3F3F3F"/>
                </a:solidFill>
              </a:rPr>
              <a:t>MAC address stored </a:t>
            </a:r>
            <a:r>
              <a:rPr lang="ca-ES" sz="1800">
                <a:solidFill>
                  <a:srgbClr val="3F3F3F"/>
                </a:solidFill>
              </a:rPr>
              <a:t>in its table.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b="5006" l="0" r="0" t="0"/>
          <a:stretch/>
        </p:blipFill>
        <p:spPr>
          <a:xfrm>
            <a:off x="401925" y="2084344"/>
            <a:ext cx="6853175" cy="473558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85" y="93900"/>
            <a:ext cx="5222965" cy="3828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95250">
              <a:srgbClr val="000000">
                <a:alpha val="50000"/>
              </a:srgbClr>
            </a:outerShdw>
          </a:effectLst>
        </p:spPr>
      </p:pic>
      <p:sp>
        <p:nvSpPr>
          <p:cNvPr id="313" name="Google Shape;313;p38"/>
          <p:cNvSpPr txBox="1"/>
          <p:nvPr/>
        </p:nvSpPr>
        <p:spPr>
          <a:xfrm>
            <a:off x="745825" y="723250"/>
            <a:ext cx="72441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GSM bands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FDMA and TDMA 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825" y="93900"/>
            <a:ext cx="2866075" cy="20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19" name="Google Shape;719;p74"/>
          <p:cNvSpPr txBox="1"/>
          <p:nvPr/>
        </p:nvSpPr>
        <p:spPr>
          <a:xfrm>
            <a:off x="6138425" y="1439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4"/>
          <p:cNvSpPr txBox="1"/>
          <p:nvPr/>
        </p:nvSpPr>
        <p:spPr>
          <a:xfrm>
            <a:off x="233225" y="645075"/>
            <a:ext cx="58341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DCF (Distributed Coordination Function)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Mandatory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There is no centralized control of the network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All stations are the same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It is the normal mode of operation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There can be c</a:t>
            </a:r>
            <a:r>
              <a:rPr lang="ca-ES" sz="1800">
                <a:solidFill>
                  <a:srgbClr val="3F3F3F"/>
                </a:solidFill>
              </a:rPr>
              <a:t>ollisions. CSMA/CA </a:t>
            </a:r>
            <a:r>
              <a:rPr lang="ca-ES" sz="1700">
                <a:solidFill>
                  <a:srgbClr val="3F3F3F"/>
                </a:solidFill>
              </a:rPr>
              <a:t>(Carrier Sense Multiple Access/Collision Avoidance)</a:t>
            </a:r>
            <a:endParaRPr sz="17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PCF (Point Coordination Function)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The AP controls all transmissions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Can only be used in infrastructure mode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Its implementation is optional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721" name="Google Shape;721;p74"/>
          <p:cNvSpPr txBox="1"/>
          <p:nvPr/>
        </p:nvSpPr>
        <p:spPr>
          <a:xfrm>
            <a:off x="461925" y="962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4"/>
          <p:cNvSpPr txBox="1"/>
          <p:nvPr>
            <p:ph idx="1" type="body"/>
          </p:nvPr>
        </p:nvSpPr>
        <p:spPr>
          <a:xfrm>
            <a:off x="337375" y="98447"/>
            <a:ext cx="8596800" cy="79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/>
              <a:t>Basic Operating Modes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723" name="Google Shape;7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50" y="650325"/>
            <a:ext cx="5819875" cy="345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625" y="4335100"/>
            <a:ext cx="2605225" cy="24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74"/>
          <p:cNvCxnSpPr/>
          <p:nvPr/>
        </p:nvCxnSpPr>
        <p:spPr>
          <a:xfrm flipH="1">
            <a:off x="8456925" y="3651075"/>
            <a:ext cx="1652400" cy="14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6" name="Google Shape;7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2975" y="3821275"/>
            <a:ext cx="3619375" cy="2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733" name="Google Shape;7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725" y="213850"/>
            <a:ext cx="3597550" cy="20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5"/>
          <p:cNvSpPr txBox="1"/>
          <p:nvPr/>
        </p:nvSpPr>
        <p:spPr>
          <a:xfrm>
            <a:off x="550575" y="644775"/>
            <a:ext cx="645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1: A wants to transmit a frame to B. It detects the free medium and transmits.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2: While A is transmitting, C wants to send a frame to B. It detects the free medium (since it does not capture the emission of A) and transmits Range of B.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3. A collision occurs at the intersection so that B does not receive either frame.</a:t>
            </a:r>
            <a:endParaRPr/>
          </a:p>
        </p:txBody>
      </p:sp>
      <p:pic>
        <p:nvPicPr>
          <p:cNvPr id="735" name="Google Shape;73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350" y="3652675"/>
            <a:ext cx="3807900" cy="18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5"/>
          <p:cNvSpPr/>
          <p:nvPr/>
        </p:nvSpPr>
        <p:spPr>
          <a:xfrm>
            <a:off x="7071200" y="3169400"/>
            <a:ext cx="1234800" cy="83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chemeClr val="dk1"/>
                </a:solidFill>
              </a:rPr>
              <a:t>1:RTS: </a:t>
            </a:r>
            <a:r>
              <a:rPr lang="ca-ES" sz="1200">
                <a:solidFill>
                  <a:schemeClr val="dk1"/>
                </a:solidFill>
              </a:rPr>
              <a:t>I want to send a 500-byte frame to </a:t>
            </a:r>
            <a:r>
              <a:rPr b="1" lang="ca-ES" sz="1200">
                <a:solidFill>
                  <a:schemeClr val="dk1"/>
                </a:solidFill>
              </a:rPr>
              <a:t>B.</a:t>
            </a:r>
            <a:endParaRPr sz="1200"/>
          </a:p>
        </p:txBody>
      </p:sp>
      <p:sp>
        <p:nvSpPr>
          <p:cNvPr id="737" name="Google Shape;737;p75"/>
          <p:cNvSpPr/>
          <p:nvPr/>
        </p:nvSpPr>
        <p:spPr>
          <a:xfrm>
            <a:off x="8466025" y="3080575"/>
            <a:ext cx="1190100" cy="923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chemeClr val="dk1"/>
                </a:solidFill>
              </a:rPr>
              <a:t>2:CTS::</a:t>
            </a:r>
            <a:r>
              <a:rPr lang="ca-ES" sz="1200">
                <a:solidFill>
                  <a:schemeClr val="dk1"/>
                </a:solidFill>
              </a:rPr>
              <a:t>Okay </a:t>
            </a:r>
            <a:r>
              <a:rPr b="1" lang="ca-ES" sz="1200">
                <a:solidFill>
                  <a:schemeClr val="dk1"/>
                </a:solidFill>
              </a:rPr>
              <a:t>A</a:t>
            </a:r>
            <a:r>
              <a:rPr lang="ca-ES" sz="1200">
                <a:solidFill>
                  <a:schemeClr val="dk1"/>
                </a:solidFill>
              </a:rPr>
              <a:t> send me that 500 byte frame.</a:t>
            </a:r>
            <a:endParaRPr/>
          </a:p>
        </p:txBody>
      </p:sp>
      <p:sp>
        <p:nvSpPr>
          <p:cNvPr id="738" name="Google Shape;738;p75"/>
          <p:cNvSpPr/>
          <p:nvPr/>
        </p:nvSpPr>
        <p:spPr>
          <a:xfrm>
            <a:off x="9691800" y="3128550"/>
            <a:ext cx="2016600" cy="1178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chemeClr val="dk1"/>
                </a:solidFill>
              </a:rPr>
              <a:t>I must be quiet for the next 500 bytes.</a:t>
            </a:r>
            <a:endParaRPr/>
          </a:p>
        </p:txBody>
      </p:sp>
      <p:sp>
        <p:nvSpPr>
          <p:cNvPr id="739" name="Google Shape;739;p75"/>
          <p:cNvSpPr txBox="1"/>
          <p:nvPr/>
        </p:nvSpPr>
        <p:spPr>
          <a:xfrm>
            <a:off x="550575" y="3301150"/>
            <a:ext cx="607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1: Before transmitting frame A sends an RTS (Request To Send).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2: B responds to RTS with a CTS (Clear To Send).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3. C does not pick up the RTS, but the CTS. You know that you should not transmit for the time equivalent to 500 bytes.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4. A sends your frame safe from no collide with other stations</a:t>
            </a:r>
            <a:endParaRPr/>
          </a:p>
        </p:txBody>
      </p:sp>
      <p:cxnSp>
        <p:nvCxnSpPr>
          <p:cNvPr id="740" name="Google Shape;740;p75"/>
          <p:cNvCxnSpPr/>
          <p:nvPr/>
        </p:nvCxnSpPr>
        <p:spPr>
          <a:xfrm>
            <a:off x="515250" y="2425175"/>
            <a:ext cx="625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741" name="Google Shape;741;p75"/>
          <p:cNvGraphicFramePr/>
          <p:nvPr/>
        </p:nvGraphicFramePr>
        <p:xfrm>
          <a:off x="1241554" y="54344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4748275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RTS/CTS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If all stations are 'heard' directly to each other using RTS / CTS does not contribute anything and is a major overhead, especially in small frames. RTS=2304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748" name="Google Shape;74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663" y="261350"/>
            <a:ext cx="5400675" cy="2809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9" name="Google Shape;749;p76"/>
          <p:cNvGraphicFramePr/>
          <p:nvPr/>
        </p:nvGraphicFramePr>
        <p:xfrm>
          <a:off x="885032" y="31997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1056925"/>
                <a:gridCol w="1179325"/>
                <a:gridCol w="1003050"/>
                <a:gridCol w="1116300"/>
                <a:gridCol w="950000"/>
                <a:gridCol w="812525"/>
                <a:gridCol w="1020350"/>
                <a:gridCol w="1317000"/>
                <a:gridCol w="9883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Control Frame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Duration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Receiver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Transmitter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Ethernet SA,DA or BSSID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Seq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Address 4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Data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Checksum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0-2312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111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aaa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bbb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 gridSpan="9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Host A to AP1</a:t>
                      </a:r>
                      <a:endParaRPr sz="12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50" name="Google Shape;750;p76"/>
          <p:cNvGraphicFramePr/>
          <p:nvPr/>
        </p:nvGraphicFramePr>
        <p:xfrm>
          <a:off x="842007" y="49567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1056925"/>
                <a:gridCol w="1179325"/>
                <a:gridCol w="1003050"/>
                <a:gridCol w="1116300"/>
                <a:gridCol w="950000"/>
                <a:gridCol w="812525"/>
                <a:gridCol w="1020350"/>
                <a:gridCol w="1317000"/>
                <a:gridCol w="9883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Control Frame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Duration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Receiver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Transmitter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Ethernet SA,DA or BSSID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Seq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Address 4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Data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Checksum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0-2312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bbb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111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aaa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 gridSpan="9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AP1 to Host B</a:t>
                      </a:r>
                      <a:endParaRPr sz="12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51" name="Google Shape;751;p76"/>
          <p:cNvGraphicFramePr/>
          <p:nvPr/>
        </p:nvGraphicFramePr>
        <p:xfrm>
          <a:off x="9274079" y="1735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2542450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BSSID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The Basic Service Set </a:t>
                      </a:r>
                      <a:r>
                        <a:rPr lang="ca-ES">
                          <a:solidFill>
                            <a:schemeClr val="dk1"/>
                          </a:solidFill>
                        </a:rPr>
                        <a:t>Identifiers is used to describe sections of a wireless local area network or WLAN. It recognizes the access point or router because it has a unique address which creates the wireless network. Thus, BSSID is simply the MAC address of a wireless access point or also known as WAP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752" name="Google Shape;752;p76"/>
          <p:cNvCxnSpPr/>
          <p:nvPr/>
        </p:nvCxnSpPr>
        <p:spPr>
          <a:xfrm>
            <a:off x="3775450" y="4423950"/>
            <a:ext cx="595200" cy="17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76"/>
          <p:cNvCxnSpPr/>
          <p:nvPr/>
        </p:nvCxnSpPr>
        <p:spPr>
          <a:xfrm>
            <a:off x="4717100" y="4521650"/>
            <a:ext cx="666300" cy="15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76"/>
          <p:cNvCxnSpPr/>
          <p:nvPr/>
        </p:nvCxnSpPr>
        <p:spPr>
          <a:xfrm flipH="1">
            <a:off x="3810975" y="4388400"/>
            <a:ext cx="1554600" cy="17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761" name="Google Shape;7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663" y="261350"/>
            <a:ext cx="5400675" cy="2809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2" name="Google Shape;762;p77"/>
          <p:cNvGraphicFramePr/>
          <p:nvPr/>
        </p:nvGraphicFramePr>
        <p:xfrm>
          <a:off x="885032" y="31405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1056925"/>
                <a:gridCol w="1179325"/>
                <a:gridCol w="1003050"/>
                <a:gridCol w="1116300"/>
                <a:gridCol w="950000"/>
                <a:gridCol w="812525"/>
                <a:gridCol w="1020350"/>
                <a:gridCol w="1317000"/>
                <a:gridCol w="9883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Control Frame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Duration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Receiver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Transmitter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Ethernet SA,DA or BSSID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Seq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Address 4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Data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Checksum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0-2312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111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aaa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xxx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 gridSpan="9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Host A to AP1</a:t>
                      </a:r>
                      <a:endParaRPr sz="12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63" name="Google Shape;763;p77"/>
          <p:cNvGraphicFramePr/>
          <p:nvPr/>
        </p:nvGraphicFramePr>
        <p:xfrm>
          <a:off x="885032" y="50685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1056925"/>
                <a:gridCol w="832850"/>
                <a:gridCol w="1349525"/>
                <a:gridCol w="1116300"/>
                <a:gridCol w="950000"/>
                <a:gridCol w="1317000"/>
                <a:gridCol w="9883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Preamble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SFD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Destination</a:t>
                      </a:r>
                      <a:r>
                        <a:rPr lang="ca-ES" sz="1200"/>
                        <a:t> address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Source </a:t>
                      </a:r>
                      <a:r>
                        <a:rPr lang="ca-ES" sz="1200"/>
                        <a:t>address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Type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Data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FCS</a:t>
                      </a:r>
                      <a:endParaRPr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56</a:t>
                      </a:r>
                      <a:r>
                        <a:rPr lang="ca-ES" sz="1200"/>
                        <a:t>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8</a:t>
                      </a:r>
                      <a:r>
                        <a:rPr lang="ca-ES" sz="1200"/>
                        <a:t>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48</a:t>
                      </a:r>
                      <a:r>
                        <a:rPr lang="ca-ES" sz="1200"/>
                        <a:t> byte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48</a:t>
                      </a:r>
                      <a:r>
                        <a:rPr lang="ca-ES" sz="1200"/>
                        <a:t>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0-1500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32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xxx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aaa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AP1 to X</a:t>
                      </a:r>
                      <a:endParaRPr sz="12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764" name="Google Shape;764;p77"/>
          <p:cNvCxnSpPr/>
          <p:nvPr/>
        </p:nvCxnSpPr>
        <p:spPr>
          <a:xfrm flipH="1">
            <a:off x="4344125" y="4344000"/>
            <a:ext cx="35400" cy="16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5" name="Google Shape;765;p77"/>
          <p:cNvCxnSpPr/>
          <p:nvPr/>
        </p:nvCxnSpPr>
        <p:spPr>
          <a:xfrm flipH="1">
            <a:off x="3739900" y="4272925"/>
            <a:ext cx="1830000" cy="17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772" name="Google Shape;7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663" y="261350"/>
            <a:ext cx="5400675" cy="2809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3" name="Google Shape;773;p78"/>
          <p:cNvGraphicFramePr/>
          <p:nvPr/>
        </p:nvGraphicFramePr>
        <p:xfrm>
          <a:off x="885032" y="47407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1056925"/>
                <a:gridCol w="1179325"/>
                <a:gridCol w="1003050"/>
                <a:gridCol w="1116300"/>
                <a:gridCol w="950000"/>
                <a:gridCol w="812525"/>
                <a:gridCol w="1020350"/>
                <a:gridCol w="1317000"/>
                <a:gridCol w="9883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Control Frame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Duration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Receiver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Transmitter address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Ethernet SA,DA or BSSID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Seq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Address 4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Data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Checksum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0-2312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aaa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111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xxx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 gridSpan="9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Host A to AP1</a:t>
                      </a:r>
                      <a:endParaRPr sz="12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74" name="Google Shape;774;p78"/>
          <p:cNvGraphicFramePr/>
          <p:nvPr/>
        </p:nvGraphicFramePr>
        <p:xfrm>
          <a:off x="885032" y="30111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1056925"/>
                <a:gridCol w="832850"/>
                <a:gridCol w="1349525"/>
                <a:gridCol w="1116300"/>
                <a:gridCol w="950000"/>
                <a:gridCol w="1317000"/>
                <a:gridCol w="9883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Preamble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SFD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Destination address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Source address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Type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Data</a:t>
                      </a:r>
                      <a:endParaRPr b="0"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FCS</a:t>
                      </a:r>
                      <a:endParaRPr sz="1200"/>
                    </a:p>
                  </a:txBody>
                  <a:tcPr marT="45725" marB="45725" marR="91450" marL="91450">
                    <a:solidFill>
                      <a:srgbClr val="8E7CC3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56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8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48 byte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48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6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0-1500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32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aaa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xxx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70850"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AP1 to X</a:t>
                      </a:r>
                      <a:endParaRPr sz="12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775" name="Google Shape;775;p78"/>
          <p:cNvCxnSpPr/>
          <p:nvPr/>
        </p:nvCxnSpPr>
        <p:spPr>
          <a:xfrm>
            <a:off x="3810975" y="4068600"/>
            <a:ext cx="62100" cy="17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78"/>
          <p:cNvCxnSpPr/>
          <p:nvPr/>
        </p:nvCxnSpPr>
        <p:spPr>
          <a:xfrm>
            <a:off x="5081325" y="4077500"/>
            <a:ext cx="426300" cy="17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79"/>
          <p:cNvCxnSpPr>
            <a:stCxn id="783" idx="2"/>
            <a:endCxn id="784" idx="1"/>
          </p:cNvCxnSpPr>
          <p:nvPr/>
        </p:nvCxnSpPr>
        <p:spPr>
          <a:xfrm flipH="1" rot="-5400000">
            <a:off x="2326988" y="2386550"/>
            <a:ext cx="1780200" cy="597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5" name="Google Shape;785;p7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86" name="Google Shape;786;p79"/>
          <p:cNvSpPr txBox="1"/>
          <p:nvPr/>
        </p:nvSpPr>
        <p:spPr>
          <a:xfrm>
            <a:off x="6973500" y="1394700"/>
            <a:ext cx="23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87" name="Google Shape;787;p79"/>
          <p:cNvGraphicFramePr/>
          <p:nvPr/>
        </p:nvGraphicFramePr>
        <p:xfrm>
          <a:off x="8865429" y="8842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2542450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BEACON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Control frame that the AP launches so regular (usually every 100ms). Contains the </a:t>
                      </a:r>
                      <a:r>
                        <a:rPr b="1" lang="ca-ES">
                          <a:solidFill>
                            <a:schemeClr val="dk1"/>
                          </a:solidFill>
                        </a:rPr>
                        <a:t>SSID</a:t>
                      </a:r>
                      <a:r>
                        <a:rPr lang="ca-ES">
                          <a:solidFill>
                            <a:schemeClr val="dk1"/>
                          </a:solidFill>
                        </a:rPr>
                        <a:t> and other network information, such as the </a:t>
                      </a:r>
                      <a:r>
                        <a:rPr b="1" lang="ca-ES">
                          <a:solidFill>
                            <a:schemeClr val="dk1"/>
                          </a:solidFill>
                        </a:rPr>
                        <a:t>clock</a:t>
                      </a:r>
                      <a:r>
                        <a:rPr lang="ca-ES">
                          <a:solidFill>
                            <a:schemeClr val="dk1"/>
                          </a:solidFill>
                        </a:rPr>
                        <a:t> (for synchronization of stations and APs) or the </a:t>
                      </a:r>
                      <a:r>
                        <a:rPr b="1" lang="ca-ES">
                          <a:solidFill>
                            <a:schemeClr val="dk1"/>
                          </a:solidFill>
                        </a:rPr>
                        <a:t>speeds supported</a:t>
                      </a:r>
                      <a:r>
                        <a:rPr lang="ca-ES">
                          <a:solidFill>
                            <a:schemeClr val="dk1"/>
                          </a:solidFill>
                        </a:rPr>
                        <a:t> by the network.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88" name="Google Shape;788;p79"/>
          <p:cNvGraphicFramePr/>
          <p:nvPr/>
        </p:nvGraphicFramePr>
        <p:xfrm>
          <a:off x="6579329" y="8842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2147125"/>
              </a:tblGrid>
              <a:tr h="275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SSID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0027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Service Set Identifier, which is a 32-character sequence that uniquely identifies a wireless LAN (WLAN). In other words, the </a:t>
                      </a:r>
                      <a:r>
                        <a:rPr b="1" lang="ca-ES">
                          <a:solidFill>
                            <a:schemeClr val="dk1"/>
                          </a:solidFill>
                        </a:rPr>
                        <a:t>SSID </a:t>
                      </a:r>
                      <a:r>
                        <a:rPr lang="ca-ES">
                          <a:solidFill>
                            <a:schemeClr val="dk1"/>
                          </a:solidFill>
                        </a:rPr>
                        <a:t>is the </a:t>
                      </a:r>
                      <a:r>
                        <a:rPr b="1" lang="ca-ES">
                          <a:solidFill>
                            <a:schemeClr val="dk1"/>
                          </a:solidFill>
                        </a:rPr>
                        <a:t>name</a:t>
                      </a:r>
                      <a:r>
                        <a:rPr lang="ca-ES">
                          <a:solidFill>
                            <a:schemeClr val="dk1"/>
                          </a:solidFill>
                        </a:rPr>
                        <a:t> of the </a:t>
                      </a:r>
                      <a:r>
                        <a:rPr b="1" lang="ca-ES">
                          <a:solidFill>
                            <a:schemeClr val="dk1"/>
                          </a:solidFill>
                        </a:rPr>
                        <a:t>wireless network</a:t>
                      </a:r>
                      <a:r>
                        <a:rPr b="1" lang="ca-ES">
                          <a:solidFill>
                            <a:schemeClr val="dk1"/>
                          </a:solidFill>
                        </a:rPr>
                        <a:t>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89" name="Google Shape;789;p79"/>
          <p:cNvSpPr/>
          <p:nvPr/>
        </p:nvSpPr>
        <p:spPr>
          <a:xfrm>
            <a:off x="631650" y="786350"/>
            <a:ext cx="1182300" cy="1008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/>
              <a:t>1:</a:t>
            </a:r>
            <a:r>
              <a:rPr lang="ca-ES" sz="1500"/>
              <a:t>Tracking</a:t>
            </a:r>
            <a:endParaRPr sz="1500"/>
          </a:p>
        </p:txBody>
      </p:sp>
      <p:sp>
        <p:nvSpPr>
          <p:cNvPr id="783" name="Google Shape;783;p79"/>
          <p:cNvSpPr/>
          <p:nvPr/>
        </p:nvSpPr>
        <p:spPr>
          <a:xfrm>
            <a:off x="1982888" y="786350"/>
            <a:ext cx="1871400" cy="1008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/>
              <a:t>2:Authentication</a:t>
            </a:r>
            <a:endParaRPr sz="1500"/>
          </a:p>
        </p:txBody>
      </p:sp>
      <p:sp>
        <p:nvSpPr>
          <p:cNvPr id="790" name="Google Shape;790;p79"/>
          <p:cNvSpPr/>
          <p:nvPr/>
        </p:nvSpPr>
        <p:spPr>
          <a:xfrm>
            <a:off x="4023125" y="786350"/>
            <a:ext cx="1478100" cy="1008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500"/>
              <a:t>3:Association</a:t>
            </a:r>
            <a:endParaRPr sz="1500"/>
          </a:p>
        </p:txBody>
      </p:sp>
      <p:cxnSp>
        <p:nvCxnSpPr>
          <p:cNvPr id="791" name="Google Shape;791;p79"/>
          <p:cNvCxnSpPr>
            <a:stCxn id="790" idx="2"/>
            <a:endCxn id="792" idx="1"/>
          </p:cNvCxnSpPr>
          <p:nvPr/>
        </p:nvCxnSpPr>
        <p:spPr>
          <a:xfrm flipH="1" rot="-5400000">
            <a:off x="3529025" y="3028100"/>
            <a:ext cx="2819700" cy="35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79"/>
          <p:cNvSpPr/>
          <p:nvPr/>
        </p:nvSpPr>
        <p:spPr>
          <a:xfrm>
            <a:off x="1688725" y="2513750"/>
            <a:ext cx="4047900" cy="5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9"/>
          <p:cNvSpPr txBox="1"/>
          <p:nvPr/>
        </p:nvSpPr>
        <p:spPr>
          <a:xfrm>
            <a:off x="1637150" y="2475050"/>
            <a:ext cx="44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It is the process by which stations "discover" the access points (APs) to which they can connect.</a:t>
            </a:r>
            <a:endParaRPr/>
          </a:p>
        </p:txBody>
      </p:sp>
      <p:cxnSp>
        <p:nvCxnSpPr>
          <p:cNvPr id="795" name="Google Shape;795;p79"/>
          <p:cNvCxnSpPr>
            <a:stCxn id="789" idx="2"/>
            <a:endCxn id="794" idx="1"/>
          </p:cNvCxnSpPr>
          <p:nvPr/>
        </p:nvCxnSpPr>
        <p:spPr>
          <a:xfrm flipH="1" rot="-5400000">
            <a:off x="936000" y="2081750"/>
            <a:ext cx="987900" cy="414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79"/>
          <p:cNvSpPr/>
          <p:nvPr/>
        </p:nvSpPr>
        <p:spPr>
          <a:xfrm>
            <a:off x="3708900" y="3326875"/>
            <a:ext cx="3845100" cy="5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9"/>
          <p:cNvSpPr txBox="1"/>
          <p:nvPr/>
        </p:nvSpPr>
        <p:spPr>
          <a:xfrm>
            <a:off x="3515550" y="3375150"/>
            <a:ext cx="44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Open-system or Shared Key</a:t>
            </a:r>
            <a:endParaRPr/>
          </a:p>
        </p:txBody>
      </p:sp>
      <p:sp>
        <p:nvSpPr>
          <p:cNvPr id="797" name="Google Shape;797;p79"/>
          <p:cNvSpPr/>
          <p:nvPr/>
        </p:nvSpPr>
        <p:spPr>
          <a:xfrm>
            <a:off x="5289025" y="3903700"/>
            <a:ext cx="4047900" cy="17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9"/>
          <p:cNvSpPr txBox="1"/>
          <p:nvPr/>
        </p:nvSpPr>
        <p:spPr>
          <a:xfrm>
            <a:off x="5115425" y="3875913"/>
            <a:ext cx="443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-ES"/>
              <a:t>Only possible if authentication has previously occurred.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-ES"/>
              <a:t>The association allows the AP to assign an association identifier (AID) to the client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-ES"/>
              <a:t>​​The process is initiated by the client. The AP responds indicating success or failure</a:t>
            </a:r>
            <a:endParaRPr/>
          </a:p>
        </p:txBody>
      </p:sp>
      <p:pic>
        <p:nvPicPr>
          <p:cNvPr id="798" name="Google Shape;7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50" y="5355550"/>
            <a:ext cx="5743575" cy="1543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9" name="Google Shape;799;p79"/>
          <p:cNvGraphicFramePr/>
          <p:nvPr/>
        </p:nvGraphicFramePr>
        <p:xfrm>
          <a:off x="9336929" y="34978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2070950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Roaming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If a station moves and changes cells it will detect the beacon of another more powerful AP and change its registration.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06" name="Google Shape;806;p80"/>
          <p:cNvSpPr txBox="1"/>
          <p:nvPr/>
        </p:nvSpPr>
        <p:spPr>
          <a:xfrm>
            <a:off x="584600" y="1476225"/>
            <a:ext cx="608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Secret key shared between sender and receiver of length 64 or 128 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u="sng">
                <a:solidFill>
                  <a:schemeClr val="hlink"/>
                </a:solidFill>
                <a:hlinkClick r:id="rId3"/>
              </a:rPr>
              <a:t>CRC-32</a:t>
            </a:r>
            <a:r>
              <a:rPr lang="ca-ES"/>
              <a:t> is applied to the data "Integrity Check Value"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Secret key + initialization vector (IV) Seed</a:t>
            </a:r>
            <a:endParaRPr/>
          </a:p>
        </p:txBody>
      </p:sp>
      <p:sp>
        <p:nvSpPr>
          <p:cNvPr id="807" name="Google Shape;807;p80"/>
          <p:cNvSpPr txBox="1"/>
          <p:nvPr/>
        </p:nvSpPr>
        <p:spPr>
          <a:xfrm>
            <a:off x="263700" y="1076025"/>
            <a:ext cx="82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/>
              <a:t>WEP</a:t>
            </a:r>
            <a:endParaRPr b="1" sz="1800"/>
          </a:p>
        </p:txBody>
      </p:sp>
      <p:sp>
        <p:nvSpPr>
          <p:cNvPr id="808" name="Google Shape;808;p80"/>
          <p:cNvSpPr txBox="1"/>
          <p:nvPr/>
        </p:nvSpPr>
        <p:spPr>
          <a:xfrm>
            <a:off x="584600" y="3017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Encryption Key </a:t>
            </a:r>
            <a:r>
              <a:rPr b="1" lang="ca-ES"/>
              <a:t>K</a:t>
            </a:r>
            <a:endParaRPr b="1"/>
          </a:p>
        </p:txBody>
      </p:sp>
      <p:sp>
        <p:nvSpPr>
          <p:cNvPr id="809" name="Google Shape;809;p80"/>
          <p:cNvSpPr txBox="1"/>
          <p:nvPr/>
        </p:nvSpPr>
        <p:spPr>
          <a:xfrm>
            <a:off x="2869950" y="2905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0"/>
          <p:cNvSpPr/>
          <p:nvPr/>
        </p:nvSpPr>
        <p:spPr>
          <a:xfrm>
            <a:off x="2869950" y="2901450"/>
            <a:ext cx="1321800" cy="1055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>
                <a:solidFill>
                  <a:schemeClr val="dk1"/>
                </a:solidFill>
              </a:rPr>
              <a:t>Generator random numbers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811" name="Google Shape;811;p80"/>
          <p:cNvCxnSpPr>
            <a:stCxn id="808" idx="2"/>
            <a:endCxn id="810" idx="1"/>
          </p:cNvCxnSpPr>
          <p:nvPr/>
        </p:nvCxnSpPr>
        <p:spPr>
          <a:xfrm>
            <a:off x="2084600" y="3417925"/>
            <a:ext cx="7854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80"/>
          <p:cNvSpPr txBox="1"/>
          <p:nvPr/>
        </p:nvSpPr>
        <p:spPr>
          <a:xfrm>
            <a:off x="737000" y="428538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Data Byte</a:t>
            </a:r>
            <a:r>
              <a:rPr b="1" lang="ca-ES"/>
              <a:t> p</a:t>
            </a:r>
            <a:endParaRPr b="1"/>
          </a:p>
        </p:txBody>
      </p:sp>
      <p:sp>
        <p:nvSpPr>
          <p:cNvPr id="813" name="Google Shape;813;p80"/>
          <p:cNvSpPr txBox="1"/>
          <p:nvPr/>
        </p:nvSpPr>
        <p:spPr>
          <a:xfrm>
            <a:off x="2032400" y="3890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Random </a:t>
            </a:r>
            <a:r>
              <a:rPr lang="ca-ES"/>
              <a:t>Byte </a:t>
            </a:r>
            <a:r>
              <a:rPr b="1" lang="ca-ES"/>
              <a:t>b</a:t>
            </a:r>
            <a:endParaRPr b="1"/>
          </a:p>
        </p:txBody>
      </p:sp>
      <p:sp>
        <p:nvSpPr>
          <p:cNvPr id="814" name="Google Shape;814;p80"/>
          <p:cNvSpPr txBox="1"/>
          <p:nvPr/>
        </p:nvSpPr>
        <p:spPr>
          <a:xfrm>
            <a:off x="4596000" y="448546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Data Byte encrypted </a:t>
            </a:r>
            <a:r>
              <a:rPr b="1" lang="ca-ES"/>
              <a:t>c</a:t>
            </a:r>
            <a:endParaRPr b="1"/>
          </a:p>
        </p:txBody>
      </p:sp>
      <p:cxnSp>
        <p:nvCxnSpPr>
          <p:cNvPr id="815" name="Google Shape;815;p80"/>
          <p:cNvCxnSpPr>
            <a:stCxn id="812" idx="2"/>
            <a:endCxn id="816" idx="2"/>
          </p:cNvCxnSpPr>
          <p:nvPr/>
        </p:nvCxnSpPr>
        <p:spPr>
          <a:xfrm>
            <a:off x="2237000" y="4685583"/>
            <a:ext cx="11085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7" name="Google Shape;817;p80"/>
          <p:cNvCxnSpPr>
            <a:stCxn id="813" idx="0"/>
            <a:endCxn id="816" idx="0"/>
          </p:cNvCxnSpPr>
          <p:nvPr/>
        </p:nvCxnSpPr>
        <p:spPr>
          <a:xfrm flipH="1">
            <a:off x="3530900" y="3890125"/>
            <a:ext cx="1500" cy="59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8" name="Google Shape;818;p80"/>
          <p:cNvCxnSpPr>
            <a:stCxn id="816" idx="6"/>
            <a:endCxn id="814" idx="1"/>
          </p:cNvCxnSpPr>
          <p:nvPr/>
        </p:nvCxnSpPr>
        <p:spPr>
          <a:xfrm flipH="1" rot="10800000">
            <a:off x="3716100" y="4685567"/>
            <a:ext cx="8799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80"/>
          <p:cNvSpPr/>
          <p:nvPr/>
        </p:nvSpPr>
        <p:spPr>
          <a:xfrm>
            <a:off x="3350575" y="4462700"/>
            <a:ext cx="365700" cy="4239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0"/>
          <p:cNvSpPr txBox="1"/>
          <p:nvPr/>
        </p:nvSpPr>
        <p:spPr>
          <a:xfrm>
            <a:off x="889400" y="497118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To decrypt p = c         b</a:t>
            </a:r>
            <a:endParaRPr b="1"/>
          </a:p>
        </p:txBody>
      </p:sp>
      <p:sp>
        <p:nvSpPr>
          <p:cNvPr id="821" name="Google Shape;821;p80"/>
          <p:cNvSpPr/>
          <p:nvPr/>
        </p:nvSpPr>
        <p:spPr>
          <a:xfrm>
            <a:off x="2342134" y="5005525"/>
            <a:ext cx="257700" cy="3015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200" y="1076025"/>
            <a:ext cx="20859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0"/>
          <p:cNvSpPr txBox="1"/>
          <p:nvPr/>
        </p:nvSpPr>
        <p:spPr>
          <a:xfrm>
            <a:off x="6261825" y="2382325"/>
            <a:ext cx="391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1: </a:t>
            </a:r>
            <a:r>
              <a:rPr lang="ca-ES"/>
              <a:t>The authentication key is previously known and is never transmitted.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2: </a:t>
            </a:r>
            <a:r>
              <a:rPr lang="ca-ES">
                <a:solidFill>
                  <a:schemeClr val="dk1"/>
                </a:solidFill>
              </a:rPr>
              <a:t>AP: Generate a random challenge.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3. </a:t>
            </a:r>
            <a:r>
              <a:rPr lang="ca-ES">
                <a:solidFill>
                  <a:schemeClr val="dk1"/>
                </a:solidFill>
              </a:rPr>
              <a:t>The station encrypts the challenge using the known key.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0"/>
          <p:cNvSpPr/>
          <p:nvPr/>
        </p:nvSpPr>
        <p:spPr>
          <a:xfrm>
            <a:off x="7428300" y="3906625"/>
            <a:ext cx="3778325" cy="1682425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WEP is </a:t>
            </a:r>
            <a:r>
              <a:rPr lang="ca-ES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vulnerable</a:t>
            </a:r>
            <a:r>
              <a:rPr lang="ca-ES" u="sng">
                <a:solidFill>
                  <a:schemeClr val="hlink"/>
                </a:solidFill>
                <a:hlinkClick r:id="rId6"/>
              </a:rPr>
              <a:t> </a:t>
            </a:r>
            <a:r>
              <a:rPr lang="ca-ES"/>
              <a:t>and insecure. The 802.11 committee has been widely criticized for its standardization.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31" name="Google Shape;831;p81"/>
          <p:cNvSpPr txBox="1"/>
          <p:nvPr/>
        </p:nvSpPr>
        <p:spPr>
          <a:xfrm>
            <a:off x="263700" y="1076025"/>
            <a:ext cx="82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/>
              <a:t>Wi-Fi Protected Access (WPA)</a:t>
            </a:r>
            <a:endParaRPr b="1" sz="1800"/>
          </a:p>
        </p:txBody>
      </p:sp>
      <p:pic>
        <p:nvPicPr>
          <p:cNvPr id="832" name="Google Shape;8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525" y="1148225"/>
            <a:ext cx="30670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81"/>
          <p:cNvSpPr txBox="1"/>
          <p:nvPr/>
        </p:nvSpPr>
        <p:spPr>
          <a:xfrm>
            <a:off x="5571775" y="748025"/>
            <a:ext cx="14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Radius Server</a:t>
            </a:r>
            <a:endParaRPr/>
          </a:p>
        </p:txBody>
      </p:sp>
      <p:sp>
        <p:nvSpPr>
          <p:cNvPr id="834" name="Google Shape;834;p81"/>
          <p:cNvSpPr txBox="1"/>
          <p:nvPr/>
        </p:nvSpPr>
        <p:spPr>
          <a:xfrm>
            <a:off x="7186900" y="1109825"/>
            <a:ext cx="4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AP</a:t>
            </a:r>
            <a:endParaRPr/>
          </a:p>
        </p:txBody>
      </p:sp>
      <p:sp>
        <p:nvSpPr>
          <p:cNvPr id="835" name="Google Shape;835;p81"/>
          <p:cNvSpPr txBox="1"/>
          <p:nvPr/>
        </p:nvSpPr>
        <p:spPr>
          <a:xfrm>
            <a:off x="8253700" y="1490825"/>
            <a:ext cx="8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Client</a:t>
            </a:r>
            <a:endParaRPr/>
          </a:p>
        </p:txBody>
      </p:sp>
      <p:sp>
        <p:nvSpPr>
          <p:cNvPr id="836" name="Google Shape;836;p81"/>
          <p:cNvSpPr txBox="1"/>
          <p:nvPr/>
        </p:nvSpPr>
        <p:spPr>
          <a:xfrm>
            <a:off x="233225" y="1635675"/>
            <a:ext cx="5622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The WEP key is replaced by a password 128-bit different for each packet. Temporal Key Integrity Protocol (TKIP).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Mutual Authentication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EAP-TLS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EAP-Transport Layer Security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Mutual Authentication implementation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LEAP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“Lightweight” EAP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PEAP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“Protected” EAP 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One Time Passwords (OTP)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GTC(Cisco) &amp; MSCHAPv2 (Microsoft) versions        </a:t>
            </a:r>
            <a:r>
              <a:rPr lang="ca-ES" sz="1800">
                <a:solidFill>
                  <a:srgbClr val="3F3F3F"/>
                </a:solidFill>
              </a:rPr>
              <a:t>  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43" name="Google Shape;843;p82"/>
          <p:cNvSpPr txBox="1"/>
          <p:nvPr/>
        </p:nvSpPr>
        <p:spPr>
          <a:xfrm>
            <a:off x="263700" y="1076025"/>
            <a:ext cx="82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/>
              <a:t>Wi-Fi Protected Access 2 (WPA2)</a:t>
            </a:r>
            <a:endParaRPr b="1" sz="1800"/>
          </a:p>
        </p:txBody>
      </p:sp>
      <p:pic>
        <p:nvPicPr>
          <p:cNvPr id="844" name="Google Shape;8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525" y="1148225"/>
            <a:ext cx="30670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2"/>
          <p:cNvSpPr txBox="1"/>
          <p:nvPr/>
        </p:nvSpPr>
        <p:spPr>
          <a:xfrm>
            <a:off x="5571775" y="748025"/>
            <a:ext cx="14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Radius Server</a:t>
            </a:r>
            <a:endParaRPr/>
          </a:p>
        </p:txBody>
      </p:sp>
      <p:sp>
        <p:nvSpPr>
          <p:cNvPr id="846" name="Google Shape;846;p82"/>
          <p:cNvSpPr txBox="1"/>
          <p:nvPr/>
        </p:nvSpPr>
        <p:spPr>
          <a:xfrm>
            <a:off x="7186900" y="1109825"/>
            <a:ext cx="4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AP</a:t>
            </a:r>
            <a:endParaRPr/>
          </a:p>
        </p:txBody>
      </p:sp>
      <p:sp>
        <p:nvSpPr>
          <p:cNvPr id="847" name="Google Shape;847;p82"/>
          <p:cNvSpPr txBox="1"/>
          <p:nvPr/>
        </p:nvSpPr>
        <p:spPr>
          <a:xfrm>
            <a:off x="8253700" y="1490825"/>
            <a:ext cx="8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Client</a:t>
            </a:r>
            <a:endParaRPr/>
          </a:p>
        </p:txBody>
      </p:sp>
      <p:sp>
        <p:nvSpPr>
          <p:cNvPr id="848" name="Google Shape;848;p82"/>
          <p:cNvSpPr txBox="1"/>
          <p:nvPr/>
        </p:nvSpPr>
        <p:spPr>
          <a:xfrm>
            <a:off x="233225" y="1635675"/>
            <a:ext cx="5622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IEEE 802.11.i Based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Advanced Encryption Standard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Access IEEE 802-11i and PSK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Users </a:t>
            </a:r>
            <a:r>
              <a:rPr lang="ca-ES" sz="1800" u="sng">
                <a:solidFill>
                  <a:schemeClr val="hlink"/>
                </a:solidFill>
                <a:hlinkClick r:id="rId4"/>
              </a:rPr>
              <a:t>AES </a:t>
            </a:r>
            <a:r>
              <a:rPr lang="ca-ES" sz="1800">
                <a:solidFill>
                  <a:srgbClr val="3F3F3F"/>
                </a:solidFill>
              </a:rPr>
              <a:t>and </a:t>
            </a:r>
            <a:r>
              <a:rPr lang="ca-ES" sz="1800" u="sng">
                <a:solidFill>
                  <a:schemeClr val="hlink"/>
                </a:solidFill>
                <a:hlinkClick r:id="rId5"/>
              </a:rPr>
              <a:t>TKIP</a:t>
            </a:r>
            <a:r>
              <a:rPr lang="ca-ES" sz="1800">
                <a:solidFill>
                  <a:srgbClr val="3F3F3F"/>
                </a:solidFill>
              </a:rPr>
              <a:t> can be in the same network   </a:t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849" name="Google Shape;849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1925" y="3017850"/>
            <a:ext cx="66103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aphicFrame>
        <p:nvGraphicFramePr>
          <p:cNvPr id="856" name="Google Shape;856;p83"/>
          <p:cNvGraphicFramePr/>
          <p:nvPr/>
        </p:nvGraphicFramePr>
        <p:xfrm>
          <a:off x="394579" y="1524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{5B0FB861-B876-4314-9CE2-331BBD314A9F}</a:tableStyleId>
              </a:tblPr>
              <a:tblGrid>
                <a:gridCol w="671075"/>
                <a:gridCol w="817075"/>
                <a:gridCol w="691500"/>
                <a:gridCol w="948775"/>
                <a:gridCol w="1061275"/>
                <a:gridCol w="640625"/>
                <a:gridCol w="557700"/>
                <a:gridCol w="698375"/>
                <a:gridCol w="829250"/>
              </a:tblGrid>
              <a:tr h="57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 sz="1100"/>
                        <a:t>802.11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Release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f(GHz)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Bandwidth (Mhz)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Data Rate per stream (Mbit/s)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MIMO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Mod.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Indoor (m)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Outdoor (m)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41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-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june 1997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2.4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1, 2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DSSS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50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sept 1999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6, 9, 12, 18, 24, 36, 48, 54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OFDM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35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50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sept 1999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2.4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1, 2, 5.5, 11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DSSS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38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140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80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June 2003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2.4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1, 2, 6, 9, 12,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18, 24, 36, 48,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54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OFDM,DSSS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38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140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800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sept 2009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2.4/5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7.2, 14.4, 21.7,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28.9, 43.3,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57.8, 65, 72.2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x4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OFDM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70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250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8009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40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15, 30, 45, 60,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90, 120, 135,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chemeClr val="dk1"/>
                          </a:solidFill>
                        </a:rPr>
                        <a:t>150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/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  <p:pic>
        <p:nvPicPr>
          <p:cNvPr id="857" name="Google Shape;857;p8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0225" y="2020525"/>
            <a:ext cx="4647226" cy="449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850" y="398475"/>
            <a:ext cx="5604800" cy="41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75" y="3150250"/>
            <a:ext cx="4942575" cy="35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/>
        </p:nvSpPr>
        <p:spPr>
          <a:xfrm>
            <a:off x="321275" y="337750"/>
            <a:ext cx="37935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Duplex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GSM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Base Station Subsystem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Operation &amp; Maintenance Subsystem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Network Subsystem   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864" name="Google Shape;864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75" y="3596575"/>
            <a:ext cx="866775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975" y="754225"/>
            <a:ext cx="3506649" cy="21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4"/>
          <p:cNvSpPr txBox="1"/>
          <p:nvPr/>
        </p:nvSpPr>
        <p:spPr>
          <a:xfrm>
            <a:off x="290250" y="657000"/>
            <a:ext cx="53634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 u="sng">
                <a:solidFill>
                  <a:schemeClr val="hlink"/>
                </a:solidFill>
                <a:hlinkClick r:id="rId7"/>
              </a:rPr>
              <a:t>WiFi </a:t>
            </a:r>
            <a:r>
              <a:rPr lang="ca-ES" sz="1800">
                <a:solidFill>
                  <a:srgbClr val="3F3F3F"/>
                </a:solidFill>
              </a:rPr>
              <a:t>6(ax)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 u="sng">
                <a:solidFill>
                  <a:schemeClr val="hlink"/>
                </a:solidFill>
                <a:hlinkClick r:id="rId8"/>
              </a:rPr>
              <a:t>WiFi</a:t>
            </a:r>
            <a:r>
              <a:rPr lang="ca-ES" sz="1800">
                <a:solidFill>
                  <a:srgbClr val="3F3F3F"/>
                </a:solidFill>
              </a:rPr>
              <a:t> ac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WiFi n  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867" name="Google Shape;867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8224" y="657000"/>
            <a:ext cx="3828275" cy="23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74" name="Google Shape;874;p85"/>
          <p:cNvSpPr txBox="1"/>
          <p:nvPr/>
        </p:nvSpPr>
        <p:spPr>
          <a:xfrm>
            <a:off x="2840175" y="2268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5" name="Google Shape;875;p8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675" y="1385475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5"/>
          <p:cNvSpPr txBox="1"/>
          <p:nvPr/>
        </p:nvSpPr>
        <p:spPr>
          <a:xfrm>
            <a:off x="2956350" y="1769775"/>
            <a:ext cx="54414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ca-ES" sz="2300">
                <a:solidFill>
                  <a:schemeClr val="dk1"/>
                </a:solidFill>
              </a:rPr>
              <a:t>WiFi Heatmap - network analyzer&amp;signal meter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877" name="Google Shape;877;p85"/>
          <p:cNvSpPr txBox="1"/>
          <p:nvPr/>
        </p:nvSpPr>
        <p:spPr>
          <a:xfrm>
            <a:off x="4242950" y="4710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8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3100" y="3863850"/>
            <a:ext cx="1823050" cy="18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5"/>
          <p:cNvSpPr txBox="1"/>
          <p:nvPr/>
        </p:nvSpPr>
        <p:spPr>
          <a:xfrm>
            <a:off x="3381300" y="4505975"/>
            <a:ext cx="444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3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Acrylic Wi-Fi Heatmaps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880" name="Google Shape;880;p8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3175" y="125120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85"/>
          <p:cNvSpPr txBox="1"/>
          <p:nvPr/>
        </p:nvSpPr>
        <p:spPr>
          <a:xfrm>
            <a:off x="9067950" y="19733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ca-ES" sz="2300">
                <a:solidFill>
                  <a:schemeClr val="dk1"/>
                </a:solidFill>
              </a:rPr>
              <a:t>Network Analyzer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882" name="Google Shape;882;p85"/>
          <p:cNvSpPr txBox="1"/>
          <p:nvPr/>
        </p:nvSpPr>
        <p:spPr>
          <a:xfrm>
            <a:off x="634400" y="705325"/>
            <a:ext cx="82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/>
              <a:t>Tools</a:t>
            </a:r>
            <a:endParaRPr b="1"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Zigbee</a:t>
            </a:r>
            <a:r>
              <a:rPr lang="ca-ES"/>
              <a:t> IEEE 802.15.4</a:t>
            </a:r>
            <a:endParaRPr/>
          </a:p>
        </p:txBody>
      </p:sp>
      <p:sp>
        <p:nvSpPr>
          <p:cNvPr id="889" name="Google Shape;889;p86"/>
          <p:cNvSpPr txBox="1"/>
          <p:nvPr>
            <p:ph idx="1" type="body"/>
          </p:nvPr>
        </p:nvSpPr>
        <p:spPr>
          <a:xfrm>
            <a:off x="677334" y="1122764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Low </a:t>
            </a:r>
            <a:r>
              <a:rPr lang="ca-ES"/>
              <a:t>consumption</a:t>
            </a:r>
            <a:r>
              <a:rPr lang="ca-ES"/>
              <a:t> </a:t>
            </a:r>
            <a:r>
              <a:rPr lang="ca-ES"/>
              <a:t>digital broadcasting</a:t>
            </a:r>
            <a:endParaRPr/>
          </a:p>
        </p:txBody>
      </p:sp>
      <p:sp>
        <p:nvSpPr>
          <p:cNvPr id="890" name="Google Shape;890;p8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891" name="Google Shape;891;p86"/>
          <p:cNvSpPr txBox="1"/>
          <p:nvPr/>
        </p:nvSpPr>
        <p:spPr>
          <a:xfrm>
            <a:off x="233225" y="1635675"/>
            <a:ext cx="57099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Personal area network distances to 10–100 meters.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Data rates vary from 20 kbit/s (868 MHz band) to 250 kbit/s (2.4 GHz band)).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 u="sng">
                <a:solidFill>
                  <a:schemeClr val="hlink"/>
                </a:solidFill>
                <a:hlinkClick r:id="rId3"/>
              </a:rPr>
              <a:t>Coordinator,</a:t>
            </a:r>
            <a:r>
              <a:rPr lang="ca-ES" sz="1800">
                <a:solidFill>
                  <a:srgbClr val="3F3F3F"/>
                </a:solidFill>
              </a:rPr>
              <a:t> router and end device.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892" name="Google Shape;892;p8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00" y="4332225"/>
            <a:ext cx="7089950" cy="23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8325" y="4846460"/>
            <a:ext cx="1399176" cy="109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6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7459" y="249325"/>
            <a:ext cx="2613066" cy="19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6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32384" y="1981033"/>
            <a:ext cx="2613066" cy="19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6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57225" y="3347175"/>
            <a:ext cx="1499297" cy="14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22401" y="2128636"/>
            <a:ext cx="1999025" cy="14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6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274299" y="1350552"/>
            <a:ext cx="1399175" cy="11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6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274300" y="2994312"/>
            <a:ext cx="1399175" cy="13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6">
            <a:hlinkClick r:id="rId19"/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274308" y="5210463"/>
            <a:ext cx="1384335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86">
            <a:hlinkClick r:id="rId21"/>
          </p:cNvPr>
          <p:cNvPicPr preferRelativeResize="0"/>
          <p:nvPr/>
        </p:nvPicPr>
        <p:blipFill rotWithShape="1">
          <a:blip r:embed="rId22">
            <a:alphaModFix/>
          </a:blip>
          <a:srcRect b="40400" l="7143" r="7203" t="8889"/>
          <a:stretch/>
        </p:blipFill>
        <p:spPr>
          <a:xfrm>
            <a:off x="6844879" y="3775300"/>
            <a:ext cx="2162018" cy="11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Bluetooth IEEE 802.15.1</a:t>
            </a:r>
            <a:endParaRPr/>
          </a:p>
        </p:txBody>
      </p:sp>
      <p:sp>
        <p:nvSpPr>
          <p:cNvPr id="908" name="Google Shape;908;p87"/>
          <p:cNvSpPr txBox="1"/>
          <p:nvPr>
            <p:ph idx="1" type="body"/>
          </p:nvPr>
        </p:nvSpPr>
        <p:spPr>
          <a:xfrm>
            <a:off x="537625" y="2868691"/>
            <a:ext cx="8596800" cy="7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 u="sng">
                <a:solidFill>
                  <a:schemeClr val="hlink"/>
                </a:solidFill>
                <a:hlinkClick r:id="rId3"/>
              </a:rPr>
              <a:t>http://www.userk.co.uk/arduino-bluetooth-linux/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 u="sng">
                <a:solidFill>
                  <a:schemeClr val="hlink"/>
                </a:solidFill>
                <a:hlinkClick r:id="rId4"/>
              </a:rPr>
              <a:t>http://www.userk.co.uk/using-bluetooth-mate-gold-in-your-arduino-project/</a:t>
            </a:r>
            <a:r>
              <a:rPr lang="ca-E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 </a:t>
            </a:r>
            <a:endParaRPr/>
          </a:p>
        </p:txBody>
      </p:sp>
      <p:sp>
        <p:nvSpPr>
          <p:cNvPr id="909" name="Google Shape;909;p8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10" name="Google Shape;910;p87"/>
          <p:cNvSpPr txBox="1"/>
          <p:nvPr/>
        </p:nvSpPr>
        <p:spPr>
          <a:xfrm>
            <a:off x="537625" y="1075250"/>
            <a:ext cx="69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 sz="1800" u="sng">
                <a:solidFill>
                  <a:schemeClr val="hlink"/>
                </a:solidFill>
                <a:hlinkClick r:id="rId5"/>
              </a:rPr>
              <a:t>Bluetooth</a:t>
            </a:r>
            <a:r>
              <a:rPr lang="ca-ES" sz="1800">
                <a:solidFill>
                  <a:srgbClr val="3F3F3F"/>
                </a:solidFill>
              </a:rPr>
              <a:t> is a short range </a:t>
            </a:r>
            <a:r>
              <a:rPr lang="ca-ES" sz="1800">
                <a:solidFill>
                  <a:srgbClr val="3F3F3F"/>
                </a:solidFill>
              </a:rPr>
              <a:t>wireless</a:t>
            </a:r>
            <a:r>
              <a:rPr lang="ca-ES" sz="1800">
                <a:solidFill>
                  <a:srgbClr val="3F3F3F"/>
                </a:solidFill>
              </a:rPr>
              <a:t> technology. 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911" name="Google Shape;911;p87"/>
          <p:cNvSpPr txBox="1"/>
          <p:nvPr/>
        </p:nvSpPr>
        <p:spPr>
          <a:xfrm>
            <a:off x="742875" y="1536950"/>
            <a:ext cx="62232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Personal area network distances to 10–400 meters.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 </a:t>
            </a:r>
            <a:r>
              <a:rPr lang="ca-ES" sz="1800" u="sng">
                <a:solidFill>
                  <a:schemeClr val="hlink"/>
                </a:solidFill>
                <a:hlinkClick r:id="rId6"/>
              </a:rPr>
              <a:t>ISM</a:t>
            </a:r>
            <a:r>
              <a:rPr lang="ca-ES" sz="1800">
                <a:solidFill>
                  <a:srgbClr val="3F3F3F"/>
                </a:solidFill>
              </a:rPr>
              <a:t> bands, from 2.402 GHz to 2.48 GHz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P2P 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912" name="Google Shape;912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7934" y="725300"/>
            <a:ext cx="20955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767491"/>
            <a:ext cx="6057480" cy="293810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7"/>
          <p:cNvSpPr txBox="1"/>
          <p:nvPr/>
        </p:nvSpPr>
        <p:spPr>
          <a:xfrm>
            <a:off x="4877975" y="5848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00">
                <a:solidFill>
                  <a:schemeClr val="dk1"/>
                </a:solidFill>
              </a:rPr>
              <a:t>sudo apt-get </a:t>
            </a:r>
            <a:r>
              <a:rPr b="1" lang="ca-ES" sz="1100">
                <a:solidFill>
                  <a:schemeClr val="dk1"/>
                </a:solidFill>
              </a:rPr>
              <a:t>install</a:t>
            </a:r>
            <a:r>
              <a:rPr lang="ca-ES" sz="1100">
                <a:solidFill>
                  <a:schemeClr val="dk1"/>
                </a:solidFill>
              </a:rPr>
              <a:t> -y </a:t>
            </a:r>
            <a:r>
              <a:rPr b="1" lang="ca-ES" sz="1100">
                <a:solidFill>
                  <a:schemeClr val="dk1"/>
                </a:solidFill>
              </a:rPr>
              <a:t>fritzing </a:t>
            </a:r>
            <a:r>
              <a:rPr b="1" lang="ca-ES" sz="1100">
                <a:solidFill>
                  <a:schemeClr val="dk1"/>
                </a:solidFill>
              </a:rPr>
              <a:t>fritzing</a:t>
            </a:r>
            <a:r>
              <a:rPr lang="ca-ES" sz="1100">
                <a:solidFill>
                  <a:schemeClr val="dk1"/>
                </a:solidFill>
              </a:rPr>
              <a:t>-data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>
                <a:latin typeface="Arial"/>
                <a:ea typeface="Arial"/>
                <a:cs typeface="Arial"/>
                <a:sym typeface="Arial"/>
              </a:rPr>
              <a:t>To finish....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8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21" name="Google Shape;921;p88"/>
          <p:cNvSpPr txBox="1"/>
          <p:nvPr/>
        </p:nvSpPr>
        <p:spPr>
          <a:xfrm>
            <a:off x="3343275" y="3493462"/>
            <a:ext cx="568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 sz="6000">
                <a:solidFill>
                  <a:srgbClr val="AB7D20"/>
                </a:solidFill>
                <a:latin typeface="Arial Black"/>
                <a:ea typeface="Arial Black"/>
                <a:cs typeface="Arial Black"/>
                <a:sym typeface="Arial Black"/>
              </a:rPr>
              <a:t>Thanks!</a:t>
            </a:r>
            <a:endParaRPr b="1" i="1" sz="6000">
              <a:solidFill>
                <a:srgbClr val="AB7D2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89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8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30" name="Google Shape;9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419100"/>
            <a:ext cx="11106150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37" name="Google Shape;93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00" y="2348025"/>
            <a:ext cx="4850119" cy="380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919" y="309925"/>
            <a:ext cx="41243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875" y="3263575"/>
            <a:ext cx="3764350" cy="28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9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47" name="Google Shape;9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900"/>
            <a:ext cx="548640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50" y="337225"/>
            <a:ext cx="42957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200" y="3947200"/>
            <a:ext cx="2924340" cy="194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57" name="Google Shape;95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900"/>
            <a:ext cx="531495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175" y="2523336"/>
            <a:ext cx="4027996" cy="289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66" name="Google Shape;96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900"/>
            <a:ext cx="52197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0" y="2082900"/>
            <a:ext cx="51530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30" name="Google Shape;330;p40"/>
          <p:cNvSpPr txBox="1"/>
          <p:nvPr/>
        </p:nvSpPr>
        <p:spPr>
          <a:xfrm>
            <a:off x="321275" y="32950"/>
            <a:ext cx="37935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GSM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Base Station Subsystem</a:t>
            </a:r>
            <a:endParaRPr sz="1800">
              <a:solidFill>
                <a:srgbClr val="3F3F3F"/>
              </a:solidFill>
            </a:endParaRPr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Base Transceiver Station.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Ba</a:t>
            </a:r>
            <a:r>
              <a:rPr lang="ca-ES" sz="1800">
                <a:solidFill>
                  <a:srgbClr val="3F3F3F"/>
                </a:solidFill>
              </a:rPr>
              <a:t>se Station Controller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Transcoder.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Network SubSystem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Mobile switching center.  </a:t>
            </a:r>
            <a:endParaRPr sz="18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975" y="3185975"/>
            <a:ext cx="4723350" cy="346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20000" dist="85725">
              <a:srgbClr val="000000">
                <a:alpha val="50000"/>
              </a:srgbClr>
            </a:outerShdw>
          </a:effectLst>
        </p:spPr>
      </p:pic>
      <p:pic>
        <p:nvPicPr>
          <p:cNvPr id="332" name="Google Shape;3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75" y="2634550"/>
            <a:ext cx="5133975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175" y="112925"/>
            <a:ext cx="4316025" cy="31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75" name="Google Shape;97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900"/>
            <a:ext cx="497205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850" y="2082900"/>
            <a:ext cx="56102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83" name="Google Shape;98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516075"/>
            <a:ext cx="5219700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0" y="152400"/>
            <a:ext cx="49053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91" name="Google Shape;99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4355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350" y="152400"/>
            <a:ext cx="522922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38600"/>
            <a:ext cx="409173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6539" y="4038600"/>
            <a:ext cx="400755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6494" y="3495675"/>
            <a:ext cx="3303234" cy="2393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1003" name="Google Shape;100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900"/>
            <a:ext cx="474345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0" y="2082900"/>
            <a:ext cx="389572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3975" y="609600"/>
            <a:ext cx="2943225" cy="195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6363" y="2930613"/>
            <a:ext cx="437197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9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1014" name="Google Shape;101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900"/>
            <a:ext cx="555307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875" y="2082900"/>
            <a:ext cx="5832174" cy="3806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 rotWithShape="1">
          <a:blip r:embed="rId3">
            <a:alphaModFix/>
          </a:blip>
          <a:srcRect b="0" l="0" r="0" t="2893"/>
          <a:stretch/>
        </p:blipFill>
        <p:spPr>
          <a:xfrm>
            <a:off x="4633600" y="307024"/>
            <a:ext cx="4318526" cy="30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550" y="3354075"/>
            <a:ext cx="4130100" cy="31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938" y="1618975"/>
            <a:ext cx="3433624" cy="25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5" y="3295650"/>
            <a:ext cx="4781550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199" y="1426277"/>
            <a:ext cx="2623974" cy="18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645950" y="671350"/>
            <a:ext cx="72441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Multiple frequencies</a:t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352" name="Google Shape;352;p42"/>
          <p:cNvPicPr preferRelativeResize="0"/>
          <p:nvPr/>
        </p:nvPicPr>
        <p:blipFill rotWithShape="1">
          <a:blip r:embed="rId5">
            <a:alphaModFix/>
          </a:blip>
          <a:srcRect b="4624" l="0" r="1487" t="1759"/>
          <a:stretch/>
        </p:blipFill>
        <p:spPr>
          <a:xfrm>
            <a:off x="5305675" y="3922113"/>
            <a:ext cx="3552751" cy="24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8600" y="144325"/>
            <a:ext cx="51720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25" y="1898750"/>
            <a:ext cx="4765500" cy="3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 rotWithShape="1">
          <a:blip r:embed="rId4">
            <a:alphaModFix/>
          </a:blip>
          <a:srcRect b="0" l="4415" r="0" t="0"/>
          <a:stretch/>
        </p:blipFill>
        <p:spPr>
          <a:xfrm>
            <a:off x="5274325" y="1802400"/>
            <a:ext cx="4405000" cy="26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5614919" y="1679666"/>
            <a:ext cx="4173963" cy="4002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TIME DIVISION MULTIPLE ACCESS (TDMA)</a:t>
            </a: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532125" y="726625"/>
            <a:ext cx="56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Eight mobile stations simultaneously TDMA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Personalizado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D9A337"/>
      </a:accent1>
      <a:accent2>
        <a:srgbClr val="E9ABEB"/>
      </a:accent2>
      <a:accent3>
        <a:srgbClr val="33333C"/>
      </a:accent3>
      <a:accent4>
        <a:srgbClr val="4775E7"/>
      </a:accent4>
      <a:accent5>
        <a:srgbClr val="8971E1"/>
      </a:accent5>
      <a:accent6>
        <a:srgbClr val="D54773"/>
      </a:accent6>
      <a:hlink>
        <a:srgbClr val="FFC00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a">
  <a:themeElements>
    <a:clrScheme name="Personalizado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D9A337"/>
      </a:accent1>
      <a:accent2>
        <a:srgbClr val="E9ABEB"/>
      </a:accent2>
      <a:accent3>
        <a:srgbClr val="33333C"/>
      </a:accent3>
      <a:accent4>
        <a:srgbClr val="4775E7"/>
      </a:accent4>
      <a:accent5>
        <a:srgbClr val="8971E1"/>
      </a:accent5>
      <a:accent6>
        <a:srgbClr val="D54773"/>
      </a:accent6>
      <a:hlink>
        <a:srgbClr val="FFC00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